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9"/>
  </p:notesMasterIdLst>
  <p:sldIdLst>
    <p:sldId id="274" r:id="rId5"/>
    <p:sldId id="275" r:id="rId6"/>
    <p:sldId id="263" r:id="rId7"/>
    <p:sldId id="279" r:id="rId8"/>
    <p:sldId id="280" r:id="rId9"/>
    <p:sldId id="283" r:id="rId10"/>
    <p:sldId id="281" r:id="rId11"/>
    <p:sldId id="282" r:id="rId12"/>
    <p:sldId id="284" r:id="rId13"/>
    <p:sldId id="285" r:id="rId14"/>
    <p:sldId id="286" r:id="rId15"/>
    <p:sldId id="277" r:id="rId16"/>
    <p:sldId id="319" r:id="rId17"/>
    <p:sldId id="31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B6E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FFEF96-F0D2-4963-9E5C-82A195596428}" v="15" dt="2020-03-10T02:20:23.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6" autoAdjust="0"/>
    <p:restoredTop sz="94660"/>
  </p:normalViewPr>
  <p:slideViewPr>
    <p:cSldViewPr snapToGrid="0">
      <p:cViewPr varScale="1">
        <p:scale>
          <a:sx n="77" d="100"/>
          <a:sy n="77" d="100"/>
        </p:scale>
        <p:origin x="53" y="4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cat>
            <c:numRef>
              <c:f>Sheet1!$A$2:$A$4</c:f>
              <c:numCache>
                <c:formatCode>General</c:formatCode>
                <c:ptCount val="3"/>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Column2</c:v>
                </c:pt>
              </c:strCache>
            </c:strRef>
          </c:tx>
          <c:spPr>
            <a:solidFill>
              <a:schemeClr val="accent2"/>
            </a:solidFill>
            <a:ln>
              <a:noFill/>
            </a:ln>
            <a:effectLst/>
          </c:spPr>
          <c:invertIfNegative val="0"/>
          <c:cat>
            <c:numRef>
              <c:f>Sheet1!$A$2:$A$4</c:f>
              <c:numCache>
                <c:formatCode>General</c:formatCode>
                <c:ptCount val="3"/>
              </c:numCache>
            </c:numRef>
          </c:cat>
          <c:val>
            <c:numRef>
              <c:f>Sheet1!$C$2:$C$4</c:f>
              <c:numCache>
                <c:formatCode>General</c:formatCode>
                <c:ptCount val="3"/>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Column1</c:v>
                </c:pt>
              </c:strCache>
            </c:strRef>
          </c:tx>
          <c:spPr>
            <a:solidFill>
              <a:schemeClr val="accent3"/>
            </a:solidFill>
            <a:ln>
              <a:noFill/>
            </a:ln>
            <a:effectLst/>
          </c:spPr>
          <c:invertIfNegative val="0"/>
          <c:cat>
            <c:numRef>
              <c:f>Sheet1!$A$2:$A$4</c:f>
              <c:numCache>
                <c:formatCode>General</c:formatCode>
                <c:ptCount val="3"/>
              </c:numCache>
            </c:numRef>
          </c:cat>
          <c:val>
            <c:numRef>
              <c:f>Sheet1!$D$2:$D$4</c:f>
              <c:numCache>
                <c:formatCode>General</c:formatCode>
                <c:ptCount val="3"/>
              </c:numCache>
            </c:numRef>
          </c:val>
          <c:extLst>
            <c:ext xmlns:c16="http://schemas.microsoft.com/office/drawing/2014/chart" uri="{C3380CC4-5D6E-409C-BE32-E72D297353CC}">
              <c16:uniqueId val="{00000008-51DE-481D-80B4-5A96AB882B40}"/>
            </c:ext>
          </c:extLst>
        </c:ser>
        <c:dLbls>
          <c:showLegendKey val="0"/>
          <c:showVal val="0"/>
          <c:showCatName val="0"/>
          <c:showSerName val="0"/>
          <c:showPercent val="0"/>
          <c:showBubbleSize val="0"/>
        </c:dLbls>
        <c:gapWidth val="88"/>
        <c:overlap val="100"/>
        <c:axId val="-1735754960"/>
        <c:axId val="-1735756048"/>
      </c:barChart>
      <c:catAx>
        <c:axId val="-17357549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735756048"/>
        <c:crosses val="autoZero"/>
        <c:auto val="1"/>
        <c:lblAlgn val="ctr"/>
        <c:lblOffset val="100"/>
        <c:noMultiLvlLbl val="0"/>
      </c:catAx>
      <c:valAx>
        <c:axId val="-1735756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735754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40FC4FFE-8987-4A26-B7F4-8A516F18ADAE}">
      <dgm:prSet/>
      <dgm:spPr/>
      <dgm:t>
        <a:bodyPr/>
        <a:lstStyle/>
        <a:p>
          <a:pPr>
            <a:lnSpc>
              <a:spcPct val="100000"/>
            </a:lnSpc>
            <a:defRPr cap="all"/>
          </a:pPr>
          <a:r>
            <a:rPr lang="en-US" dirty="0"/>
            <a:t>EDA</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err="1"/>
            <a:t>Transformações</a:t>
          </a:r>
          <a:r>
            <a:rPr lang="en-US" dirty="0"/>
            <a:t> e CONSTRUCAO DE MEDIDAS</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TREINAMENTO</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a:solidFill>
          <a:schemeClr val="accent1"/>
        </a:solidFill>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a:solidFill>
          <a:schemeClr val="accent1"/>
        </a:solidFill>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d with gears"/>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a:solidFill>
          <a:schemeClr val="accent1"/>
        </a:solidFill>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4381" y="503862"/>
          <a:ext cx="1749937" cy="17499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987318" y="876800"/>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54974"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EDA</a:t>
          </a:r>
        </a:p>
      </dsp:txBody>
      <dsp:txXfrm>
        <a:off x="54974" y="2798862"/>
        <a:ext cx="2868750" cy="720000"/>
      </dsp:txXfrm>
    </dsp:sp>
    <dsp:sp modelId="{BCD8CDD9-0C56-4401-ADB1-8B48DAB2C96F}">
      <dsp:nvSpPr>
        <dsp:cNvPr id="0" name=""/>
        <dsp:cNvSpPr/>
      </dsp:nvSpPr>
      <dsp:spPr>
        <a:xfrm>
          <a:off x="3985162" y="503862"/>
          <a:ext cx="1749937" cy="17499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358099" y="876800"/>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425756"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err="1"/>
            <a:t>Transformações</a:t>
          </a:r>
          <a:r>
            <a:rPr lang="en-US" sz="1900" kern="1200" dirty="0"/>
            <a:t> e CONSTRUCAO DE MEDIDAS</a:t>
          </a:r>
        </a:p>
      </dsp:txBody>
      <dsp:txXfrm>
        <a:off x="3425756" y="2798862"/>
        <a:ext cx="2868750" cy="720000"/>
      </dsp:txXfrm>
    </dsp:sp>
    <dsp:sp modelId="{FF93E135-77D6-48A0-8871-9BC93D705D06}">
      <dsp:nvSpPr>
        <dsp:cNvPr id="0" name=""/>
        <dsp:cNvSpPr/>
      </dsp:nvSpPr>
      <dsp:spPr>
        <a:xfrm>
          <a:off x="7355943" y="503862"/>
          <a:ext cx="1749937" cy="17499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7728881" y="876800"/>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796537"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TREINAMENTO</a:t>
          </a:r>
        </a:p>
      </dsp:txBody>
      <dsp:txXfrm>
        <a:off x="6796537" y="2798862"/>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3/9/2020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ntro">
    <p:bg>
      <p:bgPr>
        <a:solidFill>
          <a:srgbClr val="4B6EA9"/>
        </a:solidFill>
        <a:effectLst/>
      </p:bgPr>
    </p:bg>
    <p:spTree>
      <p:nvGrpSpPr>
        <p:cNvPr id="1" name=""/>
        <p:cNvGrpSpPr/>
        <p:nvPr/>
      </p:nvGrpSpPr>
      <p:grpSpPr>
        <a:xfrm>
          <a:off x="0" y="0"/>
          <a:ext cx="0" cy="0"/>
          <a:chOff x="0" y="0"/>
          <a:chExt cx="0" cy="0"/>
        </a:xfrm>
      </p:grpSpPr>
      <p:pic>
        <p:nvPicPr>
          <p:cNvPr id="33" name="FDC_illustrative pattern-White-01.png"/>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1422400" y="-1303197"/>
            <a:ext cx="15036800" cy="8339037"/>
          </a:xfrm>
          <a:prstGeom prst="rect">
            <a:avLst/>
          </a:prstGeom>
          <a:ln w="12700">
            <a:miter lim="400000"/>
          </a:ln>
        </p:spPr>
      </p:pic>
      <p:sp>
        <p:nvSpPr>
          <p:cNvPr id="34" name="Shape 34"/>
          <p:cNvSpPr/>
          <p:nvPr/>
        </p:nvSpPr>
        <p:spPr>
          <a:xfrm>
            <a:off x="12223257" y="4521736"/>
            <a:ext cx="1335551" cy="263273"/>
          </a:xfrm>
          <a:prstGeom prst="rect">
            <a:avLst/>
          </a:prstGeom>
          <a:ln w="12700">
            <a:solidFill>
              <a:schemeClr val="accent3">
                <a:hueOff val="7991561"/>
                <a:satOff val="27204"/>
                <a:alpha val="80000"/>
              </a:schemeClr>
            </a:solidFill>
            <a:bevel/>
          </a:ln>
        </p:spPr>
        <p:txBody>
          <a:bodyPr lIns="35718" tIns="35718" rIns="35718" bIns="35718" anchor="ctr"/>
          <a:lstStyle/>
          <a:p>
            <a:endParaRPr sz="900"/>
          </a:p>
        </p:txBody>
      </p:sp>
      <p:grpSp>
        <p:nvGrpSpPr>
          <p:cNvPr id="49" name="Group 49"/>
          <p:cNvGrpSpPr/>
          <p:nvPr/>
        </p:nvGrpSpPr>
        <p:grpSpPr>
          <a:xfrm>
            <a:off x="2775995" y="7601386"/>
            <a:ext cx="6470677" cy="3095637"/>
            <a:chOff x="0" y="0"/>
            <a:chExt cx="12941352" cy="6191272"/>
          </a:xfrm>
        </p:grpSpPr>
        <p:sp>
          <p:nvSpPr>
            <p:cNvPr id="35" name="Shape 35"/>
            <p:cNvSpPr/>
            <p:nvPr/>
          </p:nvSpPr>
          <p:spPr>
            <a:xfrm>
              <a:off x="5335796" y="0"/>
              <a:ext cx="4075096"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36" name="Shape 36"/>
            <p:cNvSpPr/>
            <p:nvPr/>
          </p:nvSpPr>
          <p:spPr>
            <a:xfrm>
              <a:off x="2336679" y="723534"/>
              <a:ext cx="10604674"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37" name="Shape 37"/>
            <p:cNvSpPr/>
            <p:nvPr/>
          </p:nvSpPr>
          <p:spPr>
            <a:xfrm>
              <a:off x="0" y="0"/>
              <a:ext cx="2096488"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38" name="Shape 38"/>
            <p:cNvSpPr/>
            <p:nvPr/>
          </p:nvSpPr>
          <p:spPr>
            <a:xfrm>
              <a:off x="10901460" y="1447070"/>
              <a:ext cx="1951355"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39" name="Shape 39"/>
            <p:cNvSpPr/>
            <p:nvPr/>
          </p:nvSpPr>
          <p:spPr>
            <a:xfrm>
              <a:off x="835430" y="1447070"/>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40" name="Shape 40"/>
            <p:cNvSpPr/>
            <p:nvPr/>
          </p:nvSpPr>
          <p:spPr>
            <a:xfrm>
              <a:off x="4571567" y="1447070"/>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41" name="Shape 41"/>
            <p:cNvSpPr/>
            <p:nvPr/>
          </p:nvSpPr>
          <p:spPr>
            <a:xfrm>
              <a:off x="835430" y="2625928"/>
              <a:ext cx="5951273"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42" name="Shape 42"/>
            <p:cNvSpPr/>
            <p:nvPr/>
          </p:nvSpPr>
          <p:spPr>
            <a:xfrm>
              <a:off x="7341920" y="2625928"/>
              <a:ext cx="799710"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43" name="Shape 43"/>
            <p:cNvSpPr/>
            <p:nvPr/>
          </p:nvSpPr>
          <p:spPr>
            <a:xfrm>
              <a:off x="8996796" y="2625928"/>
              <a:ext cx="2618412"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44" name="Shape 44"/>
            <p:cNvSpPr/>
            <p:nvPr/>
          </p:nvSpPr>
          <p:spPr>
            <a:xfrm>
              <a:off x="3806622" y="3922902"/>
              <a:ext cx="9134731"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45" name="Shape 45"/>
            <p:cNvSpPr/>
            <p:nvPr/>
          </p:nvSpPr>
          <p:spPr>
            <a:xfrm>
              <a:off x="278756" y="4864755"/>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46" name="Shape 46"/>
            <p:cNvSpPr/>
            <p:nvPr/>
          </p:nvSpPr>
          <p:spPr>
            <a:xfrm>
              <a:off x="4480144" y="4864755"/>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47" name="Shape 47"/>
            <p:cNvSpPr/>
            <p:nvPr/>
          </p:nvSpPr>
          <p:spPr>
            <a:xfrm>
              <a:off x="5763289"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48" name="Shape 48"/>
            <p:cNvSpPr/>
            <p:nvPr/>
          </p:nvSpPr>
          <p:spPr>
            <a:xfrm>
              <a:off x="835430"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gr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8500" y="1752619"/>
            <a:ext cx="2999140" cy="2999140"/>
          </a:xfrm>
          <a:prstGeom prst="rect">
            <a:avLst/>
          </a:prstGeom>
        </p:spPr>
      </p:pic>
    </p:spTree>
    <p:extLst>
      <p:ext uri="{BB962C8B-B14F-4D97-AF65-F5344CB8AC3E}">
        <p14:creationId xmlns:p14="http://schemas.microsoft.com/office/powerpoint/2010/main" val="111971467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Header">
    <p:bg>
      <p:bgPr>
        <a:solidFill>
          <a:srgbClr val="4B6EA9"/>
        </a:solidFill>
        <a:effectLst/>
      </p:bgPr>
    </p:bg>
    <p:spTree>
      <p:nvGrpSpPr>
        <p:cNvPr id="1" name=""/>
        <p:cNvGrpSpPr/>
        <p:nvPr/>
      </p:nvGrpSpPr>
      <p:grpSpPr>
        <a:xfrm>
          <a:off x="0" y="0"/>
          <a:ext cx="0" cy="0"/>
          <a:chOff x="0" y="0"/>
          <a:chExt cx="0" cy="0"/>
        </a:xfrm>
      </p:grpSpPr>
      <p:pic>
        <p:nvPicPr>
          <p:cNvPr id="58" name="FDC_illustrative pattern-White RIGHT FILL-01.png"/>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008349" y="-1430197"/>
            <a:ext cx="15036801" cy="8339037"/>
          </a:xfrm>
          <a:prstGeom prst="rect">
            <a:avLst/>
          </a:prstGeom>
          <a:ln w="12700">
            <a:miter lim="400000"/>
          </a:ln>
        </p:spPr>
      </p:pic>
      <p:sp>
        <p:nvSpPr>
          <p:cNvPr id="59" name="Shape 59"/>
          <p:cNvSpPr>
            <a:spLocks noGrp="1"/>
          </p:cNvSpPr>
          <p:nvPr>
            <p:ph type="pic" sz="quarter" idx="13"/>
          </p:nvPr>
        </p:nvSpPr>
        <p:spPr>
          <a:xfrm>
            <a:off x="838530" y="5619970"/>
            <a:ext cx="601201" cy="601201"/>
          </a:xfrm>
          <a:prstGeom prst="rect">
            <a:avLst/>
          </a:prstGeom>
        </p:spPr>
        <p:txBody>
          <a:bodyPr lIns="91439" tIns="45719" rIns="91439" bIns="45719">
            <a:noAutofit/>
          </a:bodyPr>
          <a:lstStyle/>
          <a:p>
            <a:endParaRPr/>
          </a:p>
        </p:txBody>
      </p:sp>
      <p:sp>
        <p:nvSpPr>
          <p:cNvPr id="60" name="Shape 60"/>
          <p:cNvSpPr/>
          <p:nvPr/>
        </p:nvSpPr>
        <p:spPr>
          <a:xfrm>
            <a:off x="12223257" y="4521736"/>
            <a:ext cx="1335551" cy="263273"/>
          </a:xfrm>
          <a:prstGeom prst="rect">
            <a:avLst/>
          </a:prstGeom>
          <a:ln w="12700">
            <a:solidFill>
              <a:schemeClr val="accent3">
                <a:hueOff val="7991561"/>
                <a:satOff val="27204"/>
                <a:alpha val="80000"/>
              </a:schemeClr>
            </a:solidFill>
            <a:bevel/>
          </a:ln>
        </p:spPr>
        <p:txBody>
          <a:bodyPr lIns="35718" tIns="35718" rIns="35718" bIns="35718" anchor="ctr"/>
          <a:lstStyle/>
          <a:p>
            <a:endParaRPr sz="900"/>
          </a:p>
        </p:txBody>
      </p:sp>
      <p:grpSp>
        <p:nvGrpSpPr>
          <p:cNvPr id="75" name="Group 75"/>
          <p:cNvGrpSpPr/>
          <p:nvPr/>
        </p:nvGrpSpPr>
        <p:grpSpPr>
          <a:xfrm>
            <a:off x="2775995" y="7601386"/>
            <a:ext cx="6470677" cy="3095637"/>
            <a:chOff x="0" y="0"/>
            <a:chExt cx="12941352" cy="6191272"/>
          </a:xfrm>
        </p:grpSpPr>
        <p:sp>
          <p:nvSpPr>
            <p:cNvPr id="61" name="Shape 61"/>
            <p:cNvSpPr/>
            <p:nvPr/>
          </p:nvSpPr>
          <p:spPr>
            <a:xfrm>
              <a:off x="5335796" y="0"/>
              <a:ext cx="4075096"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62" name="Shape 62"/>
            <p:cNvSpPr/>
            <p:nvPr/>
          </p:nvSpPr>
          <p:spPr>
            <a:xfrm>
              <a:off x="2336679" y="723534"/>
              <a:ext cx="10604674"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63" name="Shape 63"/>
            <p:cNvSpPr/>
            <p:nvPr/>
          </p:nvSpPr>
          <p:spPr>
            <a:xfrm>
              <a:off x="0" y="0"/>
              <a:ext cx="2096488"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64" name="Shape 64"/>
            <p:cNvSpPr/>
            <p:nvPr/>
          </p:nvSpPr>
          <p:spPr>
            <a:xfrm>
              <a:off x="10901460" y="1447070"/>
              <a:ext cx="1951355"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65" name="Shape 65"/>
            <p:cNvSpPr/>
            <p:nvPr/>
          </p:nvSpPr>
          <p:spPr>
            <a:xfrm>
              <a:off x="835430" y="1447070"/>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66" name="Shape 66"/>
            <p:cNvSpPr/>
            <p:nvPr/>
          </p:nvSpPr>
          <p:spPr>
            <a:xfrm>
              <a:off x="4571567" y="1447070"/>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67" name="Shape 67"/>
            <p:cNvSpPr/>
            <p:nvPr/>
          </p:nvSpPr>
          <p:spPr>
            <a:xfrm>
              <a:off x="835430" y="2625928"/>
              <a:ext cx="5951273"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68" name="Shape 68"/>
            <p:cNvSpPr/>
            <p:nvPr/>
          </p:nvSpPr>
          <p:spPr>
            <a:xfrm>
              <a:off x="7341920" y="2625928"/>
              <a:ext cx="799710"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69" name="Shape 69"/>
            <p:cNvSpPr/>
            <p:nvPr/>
          </p:nvSpPr>
          <p:spPr>
            <a:xfrm>
              <a:off x="8996796" y="2625928"/>
              <a:ext cx="2618412"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70" name="Shape 70"/>
            <p:cNvSpPr/>
            <p:nvPr/>
          </p:nvSpPr>
          <p:spPr>
            <a:xfrm>
              <a:off x="3806622" y="3922902"/>
              <a:ext cx="9134731"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71" name="Shape 71"/>
            <p:cNvSpPr/>
            <p:nvPr/>
          </p:nvSpPr>
          <p:spPr>
            <a:xfrm>
              <a:off x="278756" y="4864755"/>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72" name="Shape 72"/>
            <p:cNvSpPr/>
            <p:nvPr/>
          </p:nvSpPr>
          <p:spPr>
            <a:xfrm>
              <a:off x="4480144" y="4864755"/>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73" name="Shape 73"/>
            <p:cNvSpPr/>
            <p:nvPr/>
          </p:nvSpPr>
          <p:spPr>
            <a:xfrm>
              <a:off x="5763289"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sp>
          <p:nvSpPr>
            <p:cNvPr id="74" name="Shape 74"/>
            <p:cNvSpPr/>
            <p:nvPr/>
          </p:nvSpPr>
          <p:spPr>
            <a:xfrm>
              <a:off x="835430"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sz="900"/>
            </a:p>
          </p:txBody>
        </p:sp>
      </p:grpSp>
      <p:sp>
        <p:nvSpPr>
          <p:cNvPr id="76" name="Shape 76"/>
          <p:cNvSpPr>
            <a:spLocks noGrp="1"/>
          </p:cNvSpPr>
          <p:nvPr>
            <p:ph type="body" sz="quarter" idx="14"/>
          </p:nvPr>
        </p:nvSpPr>
        <p:spPr>
          <a:xfrm>
            <a:off x="1639791" y="5607384"/>
            <a:ext cx="1966372" cy="365293"/>
          </a:xfrm>
          <a:prstGeom prst="rect">
            <a:avLst/>
          </a:prstGeom>
        </p:spPr>
        <p:txBody>
          <a:bodyPr wrap="none" anchor="ctr">
            <a:spAutoFit/>
          </a:bodyPr>
          <a:lstStyle>
            <a:lvl1pPr>
              <a:lnSpc>
                <a:spcPct val="110000"/>
              </a:lnSpc>
              <a:defRPr sz="1750">
                <a:solidFill>
                  <a:schemeClr val="accent3">
                    <a:hueOff val="7991561"/>
                    <a:satOff val="27204"/>
                  </a:schemeClr>
                </a:solidFill>
              </a:defRPr>
            </a:lvl1pPr>
          </a:lstStyle>
          <a:p>
            <a:r>
              <a:t>Your Name Here</a:t>
            </a:r>
          </a:p>
        </p:txBody>
      </p:sp>
      <p:sp>
        <p:nvSpPr>
          <p:cNvPr id="77" name="Shape 77"/>
          <p:cNvSpPr>
            <a:spLocks noGrp="1"/>
          </p:cNvSpPr>
          <p:nvPr>
            <p:ph type="body" sz="quarter" idx="15"/>
          </p:nvPr>
        </p:nvSpPr>
        <p:spPr>
          <a:xfrm>
            <a:off x="1639791" y="5896904"/>
            <a:ext cx="2653290" cy="310919"/>
          </a:xfrm>
          <a:prstGeom prst="rect">
            <a:avLst/>
          </a:prstGeom>
        </p:spPr>
        <p:txBody>
          <a:bodyPr wrap="none" anchor="ctr">
            <a:spAutoFit/>
          </a:bodyPr>
          <a:lstStyle>
            <a:lvl1pPr>
              <a:lnSpc>
                <a:spcPct val="110000"/>
              </a:lnSpc>
              <a:defRPr sz="1400">
                <a:solidFill>
                  <a:srgbClr val="F1F1F1"/>
                </a:solidFill>
                <a:latin typeface="Helvetica Neue Medium"/>
                <a:ea typeface="Helvetica Neue Medium"/>
                <a:cs typeface="Helvetica Neue Medium"/>
                <a:sym typeface="Helvetica Neue Medium"/>
              </a:defRPr>
            </a:lvl1pPr>
          </a:lstStyle>
          <a:p>
            <a:r>
              <a:t>Secondary Information Here</a:t>
            </a:r>
          </a:p>
        </p:txBody>
      </p:sp>
      <p:pic>
        <p:nvPicPr>
          <p:cNvPr id="78" name="FBD_logo_white.pdf"/>
          <p:cNvPicPr>
            <a:picLocks noChangeAspect="1"/>
          </p:cNvPicPr>
          <p:nvPr/>
        </p:nvPicPr>
        <p:blipFill>
          <a:blip r:embed="rId3"/>
          <a:stretch>
            <a:fillRect/>
          </a:stretch>
        </p:blipFill>
        <p:spPr>
          <a:xfrm>
            <a:off x="9468180" y="5940968"/>
            <a:ext cx="1930872" cy="222793"/>
          </a:xfrm>
          <a:prstGeom prst="rect">
            <a:avLst/>
          </a:prstGeom>
          <a:ln w="12700">
            <a:miter lim="400000"/>
          </a:ln>
        </p:spPr>
      </p:pic>
      <p:sp>
        <p:nvSpPr>
          <p:cNvPr id="79" name="Shape 79"/>
          <p:cNvSpPr>
            <a:spLocks noGrp="1"/>
          </p:cNvSpPr>
          <p:nvPr>
            <p:ph type="body" sz="quarter" idx="16"/>
          </p:nvPr>
        </p:nvSpPr>
        <p:spPr>
          <a:xfrm>
            <a:off x="800430" y="2807296"/>
            <a:ext cx="3950120" cy="746358"/>
          </a:xfrm>
          <a:prstGeom prst="rect">
            <a:avLst/>
          </a:prstGeom>
        </p:spPr>
        <p:txBody>
          <a:bodyPr wrap="none" anchor="ctr">
            <a:spAutoFit/>
          </a:bodyPr>
          <a:lstStyle>
            <a:lvl1pPr defTabSz="292100">
              <a:lnSpc>
                <a:spcPct val="100000"/>
              </a:lnSpc>
              <a:defRPr sz="4250">
                <a:latin typeface="Helvetica Neue Light"/>
                <a:ea typeface="Helvetica Neue Light"/>
                <a:cs typeface="Helvetica Neue Light"/>
                <a:sym typeface="Helvetica Neue Light"/>
              </a:defRPr>
            </a:lvl1pPr>
          </a:lstStyle>
          <a:p>
            <a:pPr>
              <a:defRPr>
                <a:solidFill>
                  <a:srgbClr val="000000"/>
                </a:solidFill>
              </a:defRPr>
            </a:pPr>
            <a:r>
              <a:rPr>
                <a:solidFill>
                  <a:srgbClr val="FFFFFF"/>
                </a:solidFill>
              </a:rPr>
              <a:t>Document title </a:t>
            </a:r>
          </a:p>
        </p:txBody>
      </p:sp>
      <p:sp>
        <p:nvSpPr>
          <p:cNvPr id="80" name="Shape 80"/>
          <p:cNvSpPr>
            <a:spLocks noGrp="1"/>
          </p:cNvSpPr>
          <p:nvPr>
            <p:ph type="pic" sz="quarter" idx="17"/>
          </p:nvPr>
        </p:nvSpPr>
        <p:spPr>
          <a:xfrm>
            <a:off x="846799" y="2229961"/>
            <a:ext cx="3004072" cy="425628"/>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29521792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ontent 3">
    <p:spTree>
      <p:nvGrpSpPr>
        <p:cNvPr id="1" name=""/>
        <p:cNvGrpSpPr/>
        <p:nvPr/>
      </p:nvGrpSpPr>
      <p:grpSpPr>
        <a:xfrm>
          <a:off x="0" y="0"/>
          <a:ext cx="0" cy="0"/>
          <a:chOff x="0" y="0"/>
          <a:chExt cx="0" cy="0"/>
        </a:xfrm>
      </p:grpSpPr>
      <p:sp>
        <p:nvSpPr>
          <p:cNvPr id="529" name="Shape 529"/>
          <p:cNvSpPr/>
          <p:nvPr/>
        </p:nvSpPr>
        <p:spPr>
          <a:xfrm>
            <a:off x="-6492" y="-40528"/>
            <a:ext cx="4503681" cy="6939056"/>
          </a:xfrm>
          <a:prstGeom prst="rect">
            <a:avLst/>
          </a:prstGeom>
          <a:solidFill>
            <a:srgbClr val="4B6EA9"/>
          </a:solidFill>
          <a:ln w="12700">
            <a:miter lim="400000"/>
          </a:ln>
        </p:spPr>
        <p:txBody>
          <a:bodyPr lIns="35718" tIns="35718" rIns="35718" bIns="35718" anchor="ctr"/>
          <a:lstStyle/>
          <a:p>
            <a:endParaRPr sz="900"/>
          </a:p>
        </p:txBody>
      </p:sp>
      <p:sp>
        <p:nvSpPr>
          <p:cNvPr id="530" name="Shape 530"/>
          <p:cNvSpPr/>
          <p:nvPr/>
        </p:nvSpPr>
        <p:spPr>
          <a:xfrm>
            <a:off x="4409483" y="-40528"/>
            <a:ext cx="7803067" cy="6939056"/>
          </a:xfrm>
          <a:prstGeom prst="rect">
            <a:avLst/>
          </a:prstGeom>
          <a:solidFill>
            <a:srgbClr val="E8E8ED"/>
          </a:solidFill>
          <a:ln w="12700">
            <a:miter lim="400000"/>
          </a:ln>
        </p:spPr>
        <p:txBody>
          <a:bodyPr lIns="35718" tIns="35718" rIns="35718" bIns="35718" anchor="ctr"/>
          <a:lstStyle/>
          <a:p>
            <a:endParaRPr sz="900"/>
          </a:p>
        </p:txBody>
      </p:sp>
      <p:sp>
        <p:nvSpPr>
          <p:cNvPr id="531" name="Shape 531"/>
          <p:cNvSpPr>
            <a:spLocks noGrp="1"/>
          </p:cNvSpPr>
          <p:nvPr>
            <p:ph type="body" sz="quarter" idx="13"/>
          </p:nvPr>
        </p:nvSpPr>
        <p:spPr>
          <a:xfrm>
            <a:off x="5214398" y="1023483"/>
            <a:ext cx="4643066" cy="515526"/>
          </a:xfrm>
          <a:prstGeom prst="rect">
            <a:avLst/>
          </a:prstGeom>
        </p:spPr>
        <p:txBody>
          <a:bodyPr wrap="none" anchor="ctr">
            <a:spAutoFit/>
          </a:bodyPr>
          <a:lstStyle>
            <a:lvl1pPr defTabSz="292100">
              <a:lnSpc>
                <a:spcPct val="100000"/>
              </a:lnSpc>
              <a:defRPr sz="2750">
                <a:solidFill>
                  <a:srgbClr val="3B5997"/>
                </a:solidFill>
                <a:latin typeface="Helvetica Neue Light"/>
                <a:ea typeface="Helvetica Neue Light"/>
                <a:cs typeface="Helvetica Neue Light"/>
                <a:sym typeface="Helvetica Neue Light"/>
              </a:defRPr>
            </a:lvl1pPr>
          </a:lstStyle>
          <a:p>
            <a:r>
              <a:t>Slide header sentence here </a:t>
            </a:r>
          </a:p>
        </p:txBody>
      </p:sp>
      <p:sp>
        <p:nvSpPr>
          <p:cNvPr id="532" name="Shape 532"/>
          <p:cNvSpPr>
            <a:spLocks noGrp="1"/>
          </p:cNvSpPr>
          <p:nvPr>
            <p:ph type="body" sz="quarter" idx="14"/>
          </p:nvPr>
        </p:nvSpPr>
        <p:spPr>
          <a:xfrm>
            <a:off x="5214398" y="1492301"/>
            <a:ext cx="3589444" cy="365165"/>
          </a:xfrm>
          <a:prstGeom prst="rect">
            <a:avLst/>
          </a:prstGeom>
        </p:spPr>
        <p:txBody>
          <a:bodyPr wrap="none" anchor="ctr">
            <a:spAutoFit/>
          </a:bodyPr>
          <a:lstStyle>
            <a:lvl1pPr>
              <a:lnSpc>
                <a:spcPct val="110000"/>
              </a:lnSpc>
              <a:defRPr sz="1750">
                <a:solidFill>
                  <a:srgbClr val="555555"/>
                </a:solidFill>
                <a:latin typeface="Helvetica Neue Light"/>
                <a:ea typeface="Helvetica Neue Light"/>
                <a:cs typeface="Helvetica Neue Light"/>
                <a:sym typeface="Helvetica Neue Light"/>
              </a:defRPr>
            </a:lvl1pPr>
          </a:lstStyle>
          <a:p>
            <a:r>
              <a:t>Slide subtitle sentence goes here</a:t>
            </a:r>
          </a:p>
        </p:txBody>
      </p:sp>
      <p:sp>
        <p:nvSpPr>
          <p:cNvPr id="533" name="Shape 533"/>
          <p:cNvSpPr>
            <a:spLocks noGrp="1"/>
          </p:cNvSpPr>
          <p:nvPr>
            <p:ph type="body" sz="quarter" idx="15"/>
          </p:nvPr>
        </p:nvSpPr>
        <p:spPr>
          <a:xfrm>
            <a:off x="5232730" y="6073550"/>
            <a:ext cx="5157538" cy="375098"/>
          </a:xfrm>
          <a:prstGeom prst="rect">
            <a:avLst/>
          </a:prstGeom>
        </p:spPr>
        <p:txBody>
          <a:bodyPr lIns="71435" tIns="71435" rIns="71435" bIns="71435" anchor="ctr">
            <a:spAutoFit/>
          </a:bodyPr>
          <a:lstStyle>
            <a:lvl1pPr>
              <a:lnSpc>
                <a:spcPct val="100000"/>
              </a:lnSpc>
              <a:defRPr sz="1500" i="1">
                <a:solidFill>
                  <a:srgbClr val="3B5997"/>
                </a:solidFill>
                <a:latin typeface="Helvetica Neue Light"/>
                <a:ea typeface="Helvetica Neue Light"/>
                <a:cs typeface="Helvetica Neue Light"/>
                <a:sym typeface="Helvetica Neue Light"/>
              </a:defRPr>
            </a:lvl1pPr>
          </a:lstStyle>
          <a:p>
            <a:pPr>
              <a:defRPr i="0">
                <a:latin typeface="+mn-lt"/>
                <a:ea typeface="+mn-ea"/>
                <a:cs typeface="+mn-cs"/>
                <a:sym typeface="Helvetica Neue"/>
              </a:defRPr>
            </a:pPr>
            <a:r>
              <a:rPr i="1">
                <a:latin typeface="Helvetica Neue Light"/>
                <a:ea typeface="Helvetica Neue Light"/>
                <a:cs typeface="Helvetica Neue Light"/>
                <a:sym typeface="Helvetica Neue Light"/>
              </a:rPr>
              <a:t>Reference sentence goes here</a:t>
            </a:r>
          </a:p>
        </p:txBody>
      </p:sp>
      <p:sp>
        <p:nvSpPr>
          <p:cNvPr id="534" name="Shape 534"/>
          <p:cNvSpPr>
            <a:spLocks noGrp="1"/>
          </p:cNvSpPr>
          <p:nvPr>
            <p:ph type="body" sz="quarter" idx="16"/>
          </p:nvPr>
        </p:nvSpPr>
        <p:spPr>
          <a:xfrm>
            <a:off x="5232730" y="2337216"/>
            <a:ext cx="5603574" cy="2156039"/>
          </a:xfrm>
          <a:prstGeom prst="rect">
            <a:avLst/>
          </a:prstGeom>
        </p:spPr>
        <p:txBody>
          <a:bodyPr>
            <a:spAutoFit/>
          </a:bodyPr>
          <a:lstStyle>
            <a:lvl1pPr>
              <a:lnSpc>
                <a:spcPct val="130000"/>
              </a:lnSpc>
              <a:defRPr sz="1750">
                <a:solidFill>
                  <a:srgbClr val="555555"/>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 Phasellus ac est blandit, commodo ex eu, consectetur lorem. Lorem ipsum dolor sit amet, consectetur adipiscing elit. Duis non iaculis leo.</a:t>
            </a:r>
          </a:p>
        </p:txBody>
      </p:sp>
      <p:pic>
        <p:nvPicPr>
          <p:cNvPr id="535" name="FDC_illustrative pattern-White RIGHT FILL-01.png"/>
          <p:cNvPicPr>
            <a:picLocks noChangeAspect="1"/>
          </p:cNvPicPr>
          <p:nvPr/>
        </p:nvPicPr>
        <p:blipFill>
          <a:blip r:embed="rId2">
            <a:alphaModFix amt="10000"/>
          </a:blip>
          <a:srcRect l="49063" r="21014"/>
          <a:stretch>
            <a:fillRect/>
          </a:stretch>
        </p:blipFill>
        <p:spPr>
          <a:xfrm>
            <a:off x="-89393" y="-1468297"/>
            <a:ext cx="4499207" cy="8339038"/>
          </a:xfrm>
          <a:prstGeom prst="rect">
            <a:avLst/>
          </a:prstGeom>
          <a:ln w="12700">
            <a:miter lim="400000"/>
          </a:ln>
        </p:spPr>
      </p:pic>
    </p:spTree>
    <p:extLst>
      <p:ext uri="{BB962C8B-B14F-4D97-AF65-F5344CB8AC3E}">
        <p14:creationId xmlns:p14="http://schemas.microsoft.com/office/powerpoint/2010/main" val="189071187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7" name="Shape 825"/>
          <p:cNvSpPr/>
          <p:nvPr userDrawn="1"/>
        </p:nvSpPr>
        <p:spPr>
          <a:xfrm>
            <a:off x="-14134" y="-7611"/>
            <a:ext cx="12220269" cy="6873221"/>
          </a:xfrm>
          <a:prstGeom prst="rect">
            <a:avLst/>
          </a:prstGeom>
          <a:solidFill>
            <a:srgbClr val="4B6EA9"/>
          </a:solidFill>
          <a:ln w="12700">
            <a:miter lim="400000"/>
          </a:ln>
        </p:spPr>
        <p:txBody>
          <a:bodyPr lIns="35718" tIns="35718" rIns="35718" bIns="35718" anchor="ctr"/>
          <a:lstStyle/>
          <a:p>
            <a:endParaRPr sz="900"/>
          </a:p>
        </p:txBody>
      </p:sp>
      <p:sp>
        <p:nvSpPr>
          <p:cNvPr id="862" name="Shape 862"/>
          <p:cNvSpPr>
            <a:spLocks noGrp="1"/>
          </p:cNvSpPr>
          <p:nvPr>
            <p:ph type="pic" idx="13"/>
          </p:nvPr>
        </p:nvSpPr>
        <p:spPr>
          <a:xfrm>
            <a:off x="-8669" y="-4035"/>
            <a:ext cx="12209337" cy="6866069"/>
          </a:xfrm>
          <a:prstGeom prst="rect">
            <a:avLst/>
          </a:prstGeom>
        </p:spPr>
        <p:txBody>
          <a:bodyPr lIns="91439" tIns="45719" rIns="91439" bIns="45719">
            <a:noAutofit/>
          </a:bodyPr>
          <a:lstStyle/>
          <a:p>
            <a:endParaRPr/>
          </a:p>
        </p:txBody>
      </p:sp>
      <p:sp>
        <p:nvSpPr>
          <p:cNvPr id="864" name="Shape 864"/>
          <p:cNvSpPr/>
          <p:nvPr/>
        </p:nvSpPr>
        <p:spPr>
          <a:xfrm>
            <a:off x="-2" y="609600"/>
            <a:ext cx="12192003" cy="8467"/>
          </a:xfrm>
          <a:prstGeom prst="rect">
            <a:avLst/>
          </a:prstGeom>
          <a:solidFill>
            <a:srgbClr val="4E5664">
              <a:alpha val="19927"/>
            </a:srgbClr>
          </a:solidFill>
          <a:ln w="12700">
            <a:miter lim="400000"/>
          </a:ln>
        </p:spPr>
        <p:txBody>
          <a:bodyPr lIns="35718" tIns="35718" rIns="35718" bIns="35718" anchor="ct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865" name="Shape 865"/>
          <p:cNvSpPr>
            <a:spLocks noGrp="1"/>
          </p:cNvSpPr>
          <p:nvPr>
            <p:ph type="body" sz="quarter" idx="15"/>
          </p:nvPr>
        </p:nvSpPr>
        <p:spPr>
          <a:xfrm>
            <a:off x="4762579" y="3045883"/>
            <a:ext cx="2908873" cy="766235"/>
          </a:xfrm>
          <a:prstGeom prst="rect">
            <a:avLst/>
          </a:prstGeom>
        </p:spPr>
        <p:txBody>
          <a:bodyPr wrap="none" lIns="50800" tIns="50800" rIns="50800" bIns="50800" anchor="ctr">
            <a:spAutoFit/>
          </a:bodyPr>
          <a:lstStyle>
            <a:lvl1pPr>
              <a:lnSpc>
                <a:spcPct val="110000"/>
              </a:lnSpc>
              <a:defRPr sz="4250">
                <a:solidFill>
                  <a:schemeClr val="accent4">
                    <a:hueOff val="2021612"/>
                    <a:satOff val="-86562"/>
                    <a:lumOff val="52470"/>
                  </a:schemeClr>
                </a:solidFill>
                <a:latin typeface="Helvetica Neue Medium"/>
                <a:ea typeface="Helvetica Neue Medium"/>
                <a:cs typeface="Helvetica Neue Medium"/>
                <a:sym typeface="Helvetica Neue Medium"/>
              </a:defRPr>
            </a:lvl1pPr>
          </a:lstStyle>
          <a:p>
            <a:r>
              <a:t>Thank You</a:t>
            </a:r>
          </a:p>
        </p:txBody>
      </p:sp>
    </p:spTree>
    <p:extLst>
      <p:ext uri="{BB962C8B-B14F-4D97-AF65-F5344CB8AC3E}">
        <p14:creationId xmlns:p14="http://schemas.microsoft.com/office/powerpoint/2010/main" val="39140902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3/9/2020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3/9/2020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3/9/2020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3/9/2020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 id="2147483661" r:id="rId12"/>
    <p:sldLayoutId id="2147483662" r:id="rId13"/>
    <p:sldLayoutId id="2147483663" r:id="rId14"/>
    <p:sldLayoutId id="2147483664" r:id="rId15"/>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1.tmp"/><Relationship Id="rId4" Type="http://schemas.openxmlformats.org/officeDocument/2006/relationships/image" Target="../media/image20.tmp"/></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hyperlink" Target="https://medium.com/analytics-vidhya/how-does-the-dbscan-algorithm-work-5a18098148d6" TargetMode="External"/><Relationship Id="rId3" Type="http://schemas.openxmlformats.org/officeDocument/2006/relationships/hyperlink" Target="https://towardsdatascience.com/time-series-anomaly-detection-with-real-world-data-984c12a71acb" TargetMode="External"/><Relationship Id="rId7"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hyperlink" Target="https://medium.com/@ally_20818/anomaly-detection-with-auto-encoders-how-we-used-it-for-cervical-cancer-detection-bdae74cbf05a" TargetMode="External"/><Relationship Id="rId5" Type="http://schemas.openxmlformats.org/officeDocument/2006/relationships/hyperlink" Target="https://towardsdatascience.com/outlier-detection-with-isolation-forest-3d190448d45e" TargetMode="External"/><Relationship Id="rId4" Type="http://schemas.openxmlformats.org/officeDocument/2006/relationships/hyperlink" Target="https://www.kaggle.com/mlg-ulb/creditcardfraud/discuss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hyperlink" Target="https://github.com/FIlipeRBLuz"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11.emf"/><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5.tmp"/></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12223257" y="4521736"/>
            <a:ext cx="1335551" cy="263273"/>
          </a:xfrm>
          <a:prstGeom prst="rect">
            <a:avLst/>
          </a:prstGeom>
          <a:ln w="12700">
            <a:solidFill>
              <a:schemeClr val="accent3">
                <a:hueOff val="7991561"/>
                <a:satOff val="27204"/>
                <a:alpha val="80000"/>
              </a:schemeClr>
            </a:solidFill>
            <a:bevel/>
          </a:ln>
        </p:spPr>
        <p:txBody>
          <a:bodyPr lIns="35718" tIns="35718" rIns="35718" bIns="35718" anchor="ctr"/>
          <a:lstStyle/>
          <a:p>
            <a:endParaRPr sz="900"/>
          </a:p>
        </p:txBody>
      </p:sp>
      <p:grpSp>
        <p:nvGrpSpPr>
          <p:cNvPr id="892" name="Group 892"/>
          <p:cNvGrpSpPr/>
          <p:nvPr/>
        </p:nvGrpSpPr>
        <p:grpSpPr>
          <a:xfrm>
            <a:off x="2775995" y="7601386"/>
            <a:ext cx="6470677" cy="3095637"/>
            <a:chOff x="0" y="0"/>
            <a:chExt cx="12941352" cy="6191272"/>
          </a:xfrm>
        </p:grpSpPr>
        <p:sp>
          <p:nvSpPr>
            <p:cNvPr id="878" name="Shape 878"/>
            <p:cNvSpPr/>
            <p:nvPr/>
          </p:nvSpPr>
          <p:spPr>
            <a:xfrm>
              <a:off x="5335796" y="0"/>
              <a:ext cx="4075096"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79" name="Shape 879"/>
            <p:cNvSpPr/>
            <p:nvPr/>
          </p:nvSpPr>
          <p:spPr>
            <a:xfrm>
              <a:off x="2336679" y="723534"/>
              <a:ext cx="10604674" cy="384664"/>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0" name="Shape 880"/>
            <p:cNvSpPr/>
            <p:nvPr/>
          </p:nvSpPr>
          <p:spPr>
            <a:xfrm>
              <a:off x="0" y="0"/>
              <a:ext cx="2096488"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1" name="Shape 881"/>
            <p:cNvSpPr/>
            <p:nvPr/>
          </p:nvSpPr>
          <p:spPr>
            <a:xfrm>
              <a:off x="10901460" y="1447070"/>
              <a:ext cx="1951355"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2" name="Shape 882"/>
            <p:cNvSpPr/>
            <p:nvPr/>
          </p:nvSpPr>
          <p:spPr>
            <a:xfrm>
              <a:off x="835430" y="1447070"/>
              <a:ext cx="3170507"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3" name="Shape 883"/>
            <p:cNvSpPr/>
            <p:nvPr/>
          </p:nvSpPr>
          <p:spPr>
            <a:xfrm>
              <a:off x="4571567" y="1447070"/>
              <a:ext cx="4453689"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4" name="Shape 884"/>
            <p:cNvSpPr/>
            <p:nvPr/>
          </p:nvSpPr>
          <p:spPr>
            <a:xfrm>
              <a:off x="835430" y="2625928"/>
              <a:ext cx="5951273"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5" name="Shape 885"/>
            <p:cNvSpPr/>
            <p:nvPr/>
          </p:nvSpPr>
          <p:spPr>
            <a:xfrm>
              <a:off x="7341920" y="2625928"/>
              <a:ext cx="799710"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6" name="Shape 886"/>
            <p:cNvSpPr/>
            <p:nvPr/>
          </p:nvSpPr>
          <p:spPr>
            <a:xfrm>
              <a:off x="8996796" y="2625928"/>
              <a:ext cx="2618412"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7" name="Shape 887"/>
            <p:cNvSpPr/>
            <p:nvPr/>
          </p:nvSpPr>
          <p:spPr>
            <a:xfrm>
              <a:off x="3806622" y="3922902"/>
              <a:ext cx="9134731"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8" name="Shape 888"/>
            <p:cNvSpPr/>
            <p:nvPr/>
          </p:nvSpPr>
          <p:spPr>
            <a:xfrm>
              <a:off x="278756" y="4864755"/>
              <a:ext cx="3170507"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89" name="Shape 889"/>
            <p:cNvSpPr/>
            <p:nvPr/>
          </p:nvSpPr>
          <p:spPr>
            <a:xfrm>
              <a:off x="4480144" y="4864755"/>
              <a:ext cx="4453689" cy="384663"/>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90" name="Shape 890"/>
            <p:cNvSpPr/>
            <p:nvPr/>
          </p:nvSpPr>
          <p:spPr>
            <a:xfrm>
              <a:off x="5763289"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sp>
          <p:nvSpPr>
            <p:cNvPr id="891" name="Shape 891"/>
            <p:cNvSpPr/>
            <p:nvPr/>
          </p:nvSpPr>
          <p:spPr>
            <a:xfrm>
              <a:off x="835430"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35718" tIns="35718" rIns="35718" bIns="35718" numCol="1" anchor="ctr">
              <a:noAutofit/>
            </a:bodyPr>
            <a:lstStyle/>
            <a:p>
              <a:endParaRPr sz="900"/>
            </a:p>
          </p:txBody>
        </p:sp>
      </p:gr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6EA9"/>
        </a:solidFill>
        <a:effectLst/>
      </p:bgPr>
    </p:bg>
    <p:spTree>
      <p:nvGrpSpPr>
        <p:cNvPr id="1" name=""/>
        <p:cNvGrpSpPr/>
        <p:nvPr/>
      </p:nvGrpSpPr>
      <p:grpSpPr>
        <a:xfrm>
          <a:off x="0" y="0"/>
          <a:ext cx="0" cy="0"/>
          <a:chOff x="0" y="0"/>
          <a:chExt cx="0" cy="0"/>
        </a:xfrm>
      </p:grpSpPr>
      <p:pic>
        <p:nvPicPr>
          <p:cNvPr id="3" name="pasted-image.pdf">
            <a:extLst>
              <a:ext uri="{FF2B5EF4-FFF2-40B4-BE49-F238E27FC236}">
                <a16:creationId xmlns:a16="http://schemas.microsoft.com/office/drawing/2014/main" id="{9B9CEB0E-2693-4123-8197-E4EA41793161}"/>
              </a:ext>
            </a:extLst>
          </p:cNvPr>
          <p:cNvPicPr>
            <a:picLocks noChangeAspect="1"/>
          </p:cNvPicPr>
          <p:nvPr/>
        </p:nvPicPr>
        <p:blipFill>
          <a:blip r:embed="rId2"/>
          <a:stretch>
            <a:fillRect/>
          </a:stretch>
        </p:blipFill>
        <p:spPr>
          <a:xfrm>
            <a:off x="8998915" y="6249937"/>
            <a:ext cx="3004072" cy="425628"/>
          </a:xfrm>
          <a:prstGeom prst="rect">
            <a:avLst/>
          </a:prstGeom>
        </p:spPr>
      </p:pic>
      <p:pic>
        <p:nvPicPr>
          <p:cNvPr id="11" name="Picture 10" descr="A close up of a sign&#10;&#10;Description automatically generated">
            <a:extLst>
              <a:ext uri="{FF2B5EF4-FFF2-40B4-BE49-F238E27FC236}">
                <a16:creationId xmlns:a16="http://schemas.microsoft.com/office/drawing/2014/main" id="{DE155D4C-0ABA-4AF6-8DCC-C3DEA394B7F3}"/>
              </a:ext>
            </a:extLst>
          </p:cNvPr>
          <p:cNvPicPr>
            <a:picLocks noChangeAspect="1"/>
          </p:cNvPicPr>
          <p:nvPr/>
        </p:nvPicPr>
        <p:blipFill>
          <a:blip r:embed="rId3"/>
          <a:stretch>
            <a:fillRect/>
          </a:stretch>
        </p:blipFill>
        <p:spPr>
          <a:xfrm>
            <a:off x="7017027" y="0"/>
            <a:ext cx="5174974" cy="6858000"/>
          </a:xfrm>
          <a:prstGeom prst="rect">
            <a:avLst/>
          </a:prstGeom>
        </p:spPr>
      </p:pic>
      <p:cxnSp>
        <p:nvCxnSpPr>
          <p:cNvPr id="9" name="Straight Connector 8">
            <a:extLst>
              <a:ext uri="{FF2B5EF4-FFF2-40B4-BE49-F238E27FC236}">
                <a16:creationId xmlns:a16="http://schemas.microsoft.com/office/drawing/2014/main" id="{D50084DB-2C31-4F4F-8680-72E9B51FF030}"/>
              </a:ext>
            </a:extLst>
          </p:cNvPr>
          <p:cNvCxnSpPr/>
          <p:nvPr/>
        </p:nvCxnSpPr>
        <p:spPr>
          <a:xfrm>
            <a:off x="0" y="874643"/>
            <a:ext cx="12192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BF7D701-EBD8-4C83-A431-BC72D3473494}"/>
              </a:ext>
            </a:extLst>
          </p:cNvPr>
          <p:cNvSpPr txBox="1"/>
          <p:nvPr/>
        </p:nvSpPr>
        <p:spPr>
          <a:xfrm>
            <a:off x="276622" y="1181421"/>
            <a:ext cx="2141933"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a:solidFill>
                  <a:schemeClr val="bg1"/>
                </a:solidFill>
              </a:rPr>
              <a:t>Auto Encoder</a:t>
            </a:r>
            <a:endParaRPr lang="pt-BR" sz="2400" dirty="0">
              <a:solidFill>
                <a:schemeClr val="bg1"/>
              </a:solidFill>
            </a:endParaRPr>
          </a:p>
        </p:txBody>
      </p:sp>
      <p:pic>
        <p:nvPicPr>
          <p:cNvPr id="16" name="pasted-image.pdf">
            <a:extLst>
              <a:ext uri="{FF2B5EF4-FFF2-40B4-BE49-F238E27FC236}">
                <a16:creationId xmlns:a16="http://schemas.microsoft.com/office/drawing/2014/main" id="{8E11916C-ABBE-42B4-A00C-3EBC7B29666A}"/>
              </a:ext>
            </a:extLst>
          </p:cNvPr>
          <p:cNvPicPr>
            <a:picLocks noChangeAspect="1"/>
          </p:cNvPicPr>
          <p:nvPr/>
        </p:nvPicPr>
        <p:blipFill>
          <a:blip r:embed="rId2"/>
          <a:stretch>
            <a:fillRect/>
          </a:stretch>
        </p:blipFill>
        <p:spPr>
          <a:xfrm>
            <a:off x="276623" y="6249937"/>
            <a:ext cx="3004072" cy="425628"/>
          </a:xfrm>
          <a:prstGeom prst="rect">
            <a:avLst/>
          </a:prstGeom>
        </p:spPr>
      </p:pic>
      <p:pic>
        <p:nvPicPr>
          <p:cNvPr id="6" name="Picture 5" descr="A close up of a map&#10;&#10;Description automatically generated">
            <a:extLst>
              <a:ext uri="{FF2B5EF4-FFF2-40B4-BE49-F238E27FC236}">
                <a16:creationId xmlns:a16="http://schemas.microsoft.com/office/drawing/2014/main" id="{DC7B099E-739F-45DE-9837-262229BEABD6}"/>
              </a:ext>
            </a:extLst>
          </p:cNvPr>
          <p:cNvPicPr>
            <a:picLocks noChangeAspect="1"/>
          </p:cNvPicPr>
          <p:nvPr/>
        </p:nvPicPr>
        <p:blipFill rotWithShape="1">
          <a:blip r:embed="rId4"/>
          <a:srcRect l="15905" r="16082"/>
          <a:stretch/>
        </p:blipFill>
        <p:spPr>
          <a:xfrm>
            <a:off x="472891" y="1806469"/>
            <a:ext cx="5615608" cy="4176888"/>
          </a:xfrm>
          <a:prstGeom prst="rect">
            <a:avLst/>
          </a:prstGeom>
        </p:spPr>
      </p:pic>
      <p:sp>
        <p:nvSpPr>
          <p:cNvPr id="13" name="Rectangle 12">
            <a:extLst>
              <a:ext uri="{FF2B5EF4-FFF2-40B4-BE49-F238E27FC236}">
                <a16:creationId xmlns:a16="http://schemas.microsoft.com/office/drawing/2014/main" id="{D6E3CE63-9EA5-428C-97BA-A79CACEDC8C5}"/>
              </a:ext>
            </a:extLst>
          </p:cNvPr>
          <p:cNvSpPr/>
          <p:nvPr/>
        </p:nvSpPr>
        <p:spPr>
          <a:xfrm>
            <a:off x="7017027" y="2337426"/>
            <a:ext cx="5174974" cy="2862322"/>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rPr>
              <a:t>Tipo: Rede Neural</a:t>
            </a:r>
          </a:p>
          <a:p>
            <a:pPr marL="342900" indent="-342900">
              <a:buFont typeface="Arial" panose="020B0604020202020204" pitchFamily="34" charset="0"/>
              <a:buChar char="•"/>
            </a:pPr>
            <a:r>
              <a:rPr lang="pt-BR" sz="2000" dirty="0">
                <a:solidFill>
                  <a:schemeClr val="bg1"/>
                </a:solidFill>
              </a:rPr>
              <a:t>Objetivo:</a:t>
            </a:r>
          </a:p>
          <a:p>
            <a:pPr marL="800100" lvl="1" indent="-342900">
              <a:buFont typeface="Arial" panose="020B0604020202020204" pitchFamily="34" charset="0"/>
              <a:buChar char="•"/>
            </a:pPr>
            <a:r>
              <a:rPr lang="pt-BR" sz="2000" dirty="0">
                <a:solidFill>
                  <a:schemeClr val="bg1"/>
                </a:solidFill>
              </a:rPr>
              <a:t>Aprender representações (</a:t>
            </a:r>
            <a:r>
              <a:rPr lang="pt-BR" sz="2000" dirty="0" err="1">
                <a:solidFill>
                  <a:schemeClr val="bg1"/>
                </a:solidFill>
              </a:rPr>
              <a:t>Encoder</a:t>
            </a:r>
            <a:r>
              <a:rPr lang="pt-BR" sz="2000" dirty="0">
                <a:solidFill>
                  <a:schemeClr val="bg1"/>
                </a:solidFill>
              </a:rPr>
              <a:t>) dos dados, e reconstruir os dados com base na representação aprendida (</a:t>
            </a:r>
            <a:r>
              <a:rPr lang="pt-BR" sz="2000" dirty="0" err="1">
                <a:solidFill>
                  <a:schemeClr val="bg1"/>
                </a:solidFill>
              </a:rPr>
              <a:t>Decoder</a:t>
            </a:r>
            <a:r>
              <a:rPr lang="pt-BR" sz="2000" dirty="0">
                <a:solidFill>
                  <a:schemeClr val="bg1"/>
                </a:solidFill>
              </a:rPr>
              <a:t>)</a:t>
            </a:r>
          </a:p>
          <a:p>
            <a:pPr marL="342900" indent="-342900">
              <a:buFont typeface="Arial" panose="020B0604020202020204" pitchFamily="34" charset="0"/>
              <a:buChar char="•"/>
            </a:pPr>
            <a:r>
              <a:rPr lang="pt-BR" sz="2000" dirty="0">
                <a:solidFill>
                  <a:schemeClr val="bg1"/>
                </a:solidFill>
              </a:rPr>
              <a:t>Entende-se que a diferença entre o </a:t>
            </a:r>
            <a:r>
              <a:rPr lang="pt-BR" sz="2000" dirty="0" err="1">
                <a:solidFill>
                  <a:schemeClr val="bg1"/>
                </a:solidFill>
              </a:rPr>
              <a:t>Encoder</a:t>
            </a:r>
            <a:r>
              <a:rPr lang="pt-BR" sz="2000" dirty="0">
                <a:solidFill>
                  <a:schemeClr val="bg1"/>
                </a:solidFill>
              </a:rPr>
              <a:t> do </a:t>
            </a:r>
            <a:r>
              <a:rPr lang="pt-BR" sz="2000" dirty="0" err="1">
                <a:solidFill>
                  <a:schemeClr val="bg1"/>
                </a:solidFill>
              </a:rPr>
              <a:t>Decoder</a:t>
            </a:r>
            <a:r>
              <a:rPr lang="pt-BR" sz="2000" dirty="0">
                <a:solidFill>
                  <a:schemeClr val="bg1"/>
                </a:solidFill>
              </a:rPr>
              <a:t> irá gerar resíduos os quais indicarão aonde estão as anomalias no padrão aprendido.</a:t>
            </a:r>
          </a:p>
        </p:txBody>
      </p:sp>
      <p:sp>
        <p:nvSpPr>
          <p:cNvPr id="14" name="Title 1">
            <a:extLst>
              <a:ext uri="{FF2B5EF4-FFF2-40B4-BE49-F238E27FC236}">
                <a16:creationId xmlns:a16="http://schemas.microsoft.com/office/drawing/2014/main" id="{F83458DD-B107-4750-8C12-42A9475C7F3E}"/>
              </a:ext>
            </a:extLst>
          </p:cNvPr>
          <p:cNvSpPr txBox="1">
            <a:spLocks/>
          </p:cNvSpPr>
          <p:nvPr/>
        </p:nvSpPr>
        <p:spPr>
          <a:xfrm>
            <a:off x="276622" y="-142048"/>
            <a:ext cx="11915378" cy="1090938"/>
          </a:xfrm>
          <a:prstGeom prst="rect">
            <a:avLst/>
          </a:prstGeom>
        </p:spPr>
        <p:txBody>
          <a:bodyPr anchor="b">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defTabSz="292100">
              <a:lnSpc>
                <a:spcPct val="100000"/>
              </a:lnSpc>
              <a:spcBef>
                <a:spcPts val="1200"/>
              </a:spcBef>
              <a:spcAft>
                <a:spcPts val="200"/>
              </a:spcAft>
              <a:buClr>
                <a:schemeClr val="accent1"/>
              </a:buClr>
              <a:buSzPct val="100000"/>
              <a:defRPr>
                <a:solidFill>
                  <a:srgbClr val="000000"/>
                </a:solidFill>
              </a:defRPr>
            </a:pPr>
            <a:r>
              <a:rPr lang="en-US" sz="3600" dirty="0">
                <a:solidFill>
                  <a:srgbClr val="FFFFFF"/>
                </a:solidFill>
                <a:latin typeface="Helvetica Neue Light"/>
                <a:sym typeface="Helvetica Neue Light"/>
              </a:rPr>
              <a:t>DETECTANDO ANOMALIAS COM REDES NEURAIS</a:t>
            </a:r>
          </a:p>
        </p:txBody>
      </p:sp>
    </p:spTree>
    <p:extLst>
      <p:ext uri="{BB962C8B-B14F-4D97-AF65-F5344CB8AC3E}">
        <p14:creationId xmlns:p14="http://schemas.microsoft.com/office/powerpoint/2010/main" val="34652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6EA9"/>
        </a:solidFill>
        <a:effectLst/>
      </p:bgPr>
    </p:bg>
    <p:spTree>
      <p:nvGrpSpPr>
        <p:cNvPr id="1" name=""/>
        <p:cNvGrpSpPr/>
        <p:nvPr/>
      </p:nvGrpSpPr>
      <p:grpSpPr>
        <a:xfrm>
          <a:off x="0" y="0"/>
          <a:ext cx="0" cy="0"/>
          <a:chOff x="0" y="0"/>
          <a:chExt cx="0" cy="0"/>
        </a:xfrm>
      </p:grpSpPr>
      <p:pic>
        <p:nvPicPr>
          <p:cNvPr id="3" name="pasted-image.pdf">
            <a:extLst>
              <a:ext uri="{FF2B5EF4-FFF2-40B4-BE49-F238E27FC236}">
                <a16:creationId xmlns:a16="http://schemas.microsoft.com/office/drawing/2014/main" id="{9B9CEB0E-2693-4123-8197-E4EA41793161}"/>
              </a:ext>
            </a:extLst>
          </p:cNvPr>
          <p:cNvPicPr>
            <a:picLocks noChangeAspect="1"/>
          </p:cNvPicPr>
          <p:nvPr/>
        </p:nvPicPr>
        <p:blipFill>
          <a:blip r:embed="rId2"/>
          <a:stretch>
            <a:fillRect/>
          </a:stretch>
        </p:blipFill>
        <p:spPr>
          <a:xfrm>
            <a:off x="8998915" y="6249937"/>
            <a:ext cx="3004072" cy="425628"/>
          </a:xfrm>
          <a:prstGeom prst="rect">
            <a:avLst/>
          </a:prstGeom>
        </p:spPr>
      </p:pic>
      <p:pic>
        <p:nvPicPr>
          <p:cNvPr id="11" name="Picture 10" descr="A close up of a sign&#10;&#10;Description automatically generated">
            <a:extLst>
              <a:ext uri="{FF2B5EF4-FFF2-40B4-BE49-F238E27FC236}">
                <a16:creationId xmlns:a16="http://schemas.microsoft.com/office/drawing/2014/main" id="{DE155D4C-0ABA-4AF6-8DCC-C3DEA394B7F3}"/>
              </a:ext>
            </a:extLst>
          </p:cNvPr>
          <p:cNvPicPr>
            <a:picLocks noChangeAspect="1"/>
          </p:cNvPicPr>
          <p:nvPr/>
        </p:nvPicPr>
        <p:blipFill>
          <a:blip r:embed="rId3"/>
          <a:stretch>
            <a:fillRect/>
          </a:stretch>
        </p:blipFill>
        <p:spPr>
          <a:xfrm>
            <a:off x="7017027" y="-805069"/>
            <a:ext cx="5174974" cy="6858000"/>
          </a:xfrm>
          <a:prstGeom prst="rect">
            <a:avLst/>
          </a:prstGeom>
        </p:spPr>
      </p:pic>
      <p:cxnSp>
        <p:nvCxnSpPr>
          <p:cNvPr id="9" name="Straight Connector 8">
            <a:extLst>
              <a:ext uri="{FF2B5EF4-FFF2-40B4-BE49-F238E27FC236}">
                <a16:creationId xmlns:a16="http://schemas.microsoft.com/office/drawing/2014/main" id="{D50084DB-2C31-4F4F-8680-72E9B51FF030}"/>
              </a:ext>
            </a:extLst>
          </p:cNvPr>
          <p:cNvCxnSpPr/>
          <p:nvPr/>
        </p:nvCxnSpPr>
        <p:spPr>
          <a:xfrm>
            <a:off x="0" y="874643"/>
            <a:ext cx="12192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C0A8591-77EB-47F4-B86B-7033BFB45E76}"/>
              </a:ext>
            </a:extLst>
          </p:cNvPr>
          <p:cNvSpPr txBox="1">
            <a:spLocks/>
          </p:cNvSpPr>
          <p:nvPr/>
        </p:nvSpPr>
        <p:spPr>
          <a:xfrm>
            <a:off x="276622" y="-142048"/>
            <a:ext cx="11915378" cy="1090938"/>
          </a:xfrm>
          <a:prstGeom prst="rect">
            <a:avLst/>
          </a:prstGeom>
        </p:spPr>
        <p:txBody>
          <a:bodyPr anchor="b">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defTabSz="292100">
              <a:lnSpc>
                <a:spcPct val="100000"/>
              </a:lnSpc>
              <a:spcBef>
                <a:spcPts val="1200"/>
              </a:spcBef>
              <a:spcAft>
                <a:spcPts val="200"/>
              </a:spcAft>
              <a:buClr>
                <a:schemeClr val="accent1"/>
              </a:buClr>
              <a:buSzPct val="100000"/>
              <a:defRPr>
                <a:solidFill>
                  <a:srgbClr val="000000"/>
                </a:solidFill>
              </a:defRPr>
            </a:pPr>
            <a:r>
              <a:rPr lang="en-US" sz="3600" dirty="0">
                <a:solidFill>
                  <a:srgbClr val="FFFFFF"/>
                </a:solidFill>
                <a:latin typeface="Helvetica Neue Light"/>
                <a:sym typeface="Helvetica Neue Light"/>
              </a:rPr>
              <a:t>DETECTANDO ANOMALIAS COM REDES NEURAIS</a:t>
            </a:r>
          </a:p>
        </p:txBody>
      </p:sp>
      <p:sp>
        <p:nvSpPr>
          <p:cNvPr id="12" name="TextBox 11">
            <a:extLst>
              <a:ext uri="{FF2B5EF4-FFF2-40B4-BE49-F238E27FC236}">
                <a16:creationId xmlns:a16="http://schemas.microsoft.com/office/drawing/2014/main" id="{EBF7D701-EBD8-4C83-A431-BC72D3473494}"/>
              </a:ext>
            </a:extLst>
          </p:cNvPr>
          <p:cNvSpPr txBox="1"/>
          <p:nvPr/>
        </p:nvSpPr>
        <p:spPr>
          <a:xfrm>
            <a:off x="276622" y="1181421"/>
            <a:ext cx="2141933"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a:solidFill>
                  <a:schemeClr val="bg1"/>
                </a:solidFill>
              </a:rPr>
              <a:t>Auto Encoder</a:t>
            </a:r>
            <a:endParaRPr lang="pt-BR" sz="2400" dirty="0">
              <a:solidFill>
                <a:schemeClr val="bg1"/>
              </a:solidFill>
            </a:endParaRPr>
          </a:p>
        </p:txBody>
      </p:sp>
      <p:pic>
        <p:nvPicPr>
          <p:cNvPr id="16" name="pasted-image.pdf">
            <a:extLst>
              <a:ext uri="{FF2B5EF4-FFF2-40B4-BE49-F238E27FC236}">
                <a16:creationId xmlns:a16="http://schemas.microsoft.com/office/drawing/2014/main" id="{8E11916C-ABBE-42B4-A00C-3EBC7B29666A}"/>
              </a:ext>
            </a:extLst>
          </p:cNvPr>
          <p:cNvPicPr>
            <a:picLocks noChangeAspect="1"/>
          </p:cNvPicPr>
          <p:nvPr/>
        </p:nvPicPr>
        <p:blipFill>
          <a:blip r:embed="rId2"/>
          <a:stretch>
            <a:fillRect/>
          </a:stretch>
        </p:blipFill>
        <p:spPr>
          <a:xfrm>
            <a:off x="276623" y="6249937"/>
            <a:ext cx="3004072" cy="425628"/>
          </a:xfrm>
          <a:prstGeom prst="rect">
            <a:avLst/>
          </a:prstGeom>
        </p:spPr>
      </p:pic>
      <p:pic>
        <p:nvPicPr>
          <p:cNvPr id="5" name="Picture 4" descr="A close up of a logo&#10;&#10;Description automatically generated">
            <a:extLst>
              <a:ext uri="{FF2B5EF4-FFF2-40B4-BE49-F238E27FC236}">
                <a16:creationId xmlns:a16="http://schemas.microsoft.com/office/drawing/2014/main" id="{E512AA47-F6CA-46F6-B655-0286E2A912B0}"/>
              </a:ext>
            </a:extLst>
          </p:cNvPr>
          <p:cNvPicPr>
            <a:picLocks noChangeAspect="1"/>
          </p:cNvPicPr>
          <p:nvPr/>
        </p:nvPicPr>
        <p:blipFill>
          <a:blip r:embed="rId4"/>
          <a:stretch>
            <a:fillRect/>
          </a:stretch>
        </p:blipFill>
        <p:spPr>
          <a:xfrm>
            <a:off x="4674991" y="1119326"/>
            <a:ext cx="6334865" cy="2628649"/>
          </a:xfrm>
          <a:prstGeom prst="rect">
            <a:avLst/>
          </a:prstGeom>
        </p:spPr>
      </p:pic>
      <p:pic>
        <p:nvPicPr>
          <p:cNvPr id="7" name="Picture 6" descr="A picture containing object, antenna&#10;&#10;Description automatically generated">
            <a:extLst>
              <a:ext uri="{FF2B5EF4-FFF2-40B4-BE49-F238E27FC236}">
                <a16:creationId xmlns:a16="http://schemas.microsoft.com/office/drawing/2014/main" id="{2C03F840-C872-4957-91E1-491DCA51164E}"/>
              </a:ext>
            </a:extLst>
          </p:cNvPr>
          <p:cNvPicPr>
            <a:picLocks noChangeAspect="1"/>
          </p:cNvPicPr>
          <p:nvPr/>
        </p:nvPicPr>
        <p:blipFill>
          <a:blip r:embed="rId5"/>
          <a:stretch>
            <a:fillRect/>
          </a:stretch>
        </p:blipFill>
        <p:spPr>
          <a:xfrm>
            <a:off x="4665053" y="3776973"/>
            <a:ext cx="6334866" cy="2607117"/>
          </a:xfrm>
          <a:prstGeom prst="rect">
            <a:avLst/>
          </a:prstGeom>
        </p:spPr>
      </p:pic>
    </p:spTree>
    <p:extLst>
      <p:ext uri="{BB962C8B-B14F-4D97-AF65-F5344CB8AC3E}">
        <p14:creationId xmlns:p14="http://schemas.microsoft.com/office/powerpoint/2010/main" val="259075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r>
              <a:rPr lang="en-US" dirty="0"/>
              <a:t>Let’s see code!!</a:t>
            </a:r>
          </a:p>
        </p:txBody>
      </p:sp>
      <p:graphicFrame>
        <p:nvGraphicFramePr>
          <p:cNvPr id="5" name="Content Placeholder 2" descr="SmartArt graphic placeholder">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200946714"/>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741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AA6232E-E9E7-442C-92B9-4414C0362D7F}"/>
              </a:ext>
              <a:ext uri="{C183D7F6-B498-43B3-948B-1728B52AA6E4}">
                <adec:decorative xmlns:adec="http://schemas.microsoft.com/office/drawing/2017/decorative" val="1"/>
              </a:ext>
            </a:extLst>
          </p:cNvPr>
          <p:cNvGrpSpPr/>
          <p:nvPr/>
        </p:nvGrpSpPr>
        <p:grpSpPr>
          <a:xfrm>
            <a:off x="9912263" y="2010673"/>
            <a:ext cx="1281512" cy="487738"/>
            <a:chOff x="9912263" y="2010673"/>
            <a:chExt cx="1281512" cy="487738"/>
          </a:xfrm>
          <a:effectLst>
            <a:outerShdw blurRad="50800" dist="38100" dir="8100000" algn="tr" rotWithShape="0">
              <a:prstClr val="black">
                <a:alpha val="40000"/>
              </a:prstClr>
            </a:outerShdw>
          </a:effectLst>
        </p:grpSpPr>
        <p:sp>
          <p:nvSpPr>
            <p:cNvPr id="39" name="Freeform 54">
              <a:extLst>
                <a:ext uri="{FF2B5EF4-FFF2-40B4-BE49-F238E27FC236}">
                  <a16:creationId xmlns:a16="http://schemas.microsoft.com/office/drawing/2014/main" id="{0BF6CC6F-1BFC-4318-A790-54B68C76C675}"/>
                </a:ext>
              </a:extLst>
            </p:cNvPr>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a:extLst>
                <a:ext uri="{FF2B5EF4-FFF2-40B4-BE49-F238E27FC236}">
                  <a16:creationId xmlns:a16="http://schemas.microsoft.com/office/drawing/2014/main" id="{5B3B85F0-51F9-45F0-928A-9F6BD7543F46}"/>
                </a:ext>
              </a:extLst>
            </p:cNvPr>
            <p:cNvGrpSpPr/>
            <p:nvPr/>
          </p:nvGrpSpPr>
          <p:grpSpPr>
            <a:xfrm flipH="1">
              <a:off x="10838597" y="2143232"/>
              <a:ext cx="222620" cy="222620"/>
              <a:chOff x="1389063" y="3748088"/>
              <a:chExt cx="336550" cy="336550"/>
            </a:xfrm>
            <a:solidFill>
              <a:schemeClr val="bg1"/>
            </a:solidFill>
          </p:grpSpPr>
          <p:sp>
            <p:nvSpPr>
              <p:cNvPr id="41" name="Freeform 5">
                <a:extLst>
                  <a:ext uri="{FF2B5EF4-FFF2-40B4-BE49-F238E27FC236}">
                    <a16:creationId xmlns:a16="http://schemas.microsoft.com/office/drawing/2014/main" id="{4A9F3AD6-911C-4F97-9C97-3A9BACE2FF53}"/>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a:extLst>
                  <a:ext uri="{FF2B5EF4-FFF2-40B4-BE49-F238E27FC236}">
                    <a16:creationId xmlns:a16="http://schemas.microsoft.com/office/drawing/2014/main" id="{1E1930A8-A092-4D4C-8DAB-E72C5FB22045}"/>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3" name="Group 42">
            <a:extLst>
              <a:ext uri="{FF2B5EF4-FFF2-40B4-BE49-F238E27FC236}">
                <a16:creationId xmlns:a16="http://schemas.microsoft.com/office/drawing/2014/main" id="{5DAEB4DD-3B24-4339-8580-3976B6AE319E}"/>
              </a:ext>
              <a:ext uri="{C183D7F6-B498-43B3-948B-1728B52AA6E4}">
                <adec:decorative xmlns:adec="http://schemas.microsoft.com/office/drawing/2017/decorative" val="1"/>
              </a:ext>
            </a:extLst>
          </p:cNvPr>
          <p:cNvGrpSpPr/>
          <p:nvPr/>
        </p:nvGrpSpPr>
        <p:grpSpPr>
          <a:xfrm>
            <a:off x="9912263" y="2954121"/>
            <a:ext cx="1281512" cy="487738"/>
            <a:chOff x="9912263" y="3185130"/>
            <a:chExt cx="1281512" cy="487738"/>
          </a:xfrm>
          <a:effectLst>
            <a:outerShdw blurRad="50800" dist="38100" dir="8100000" algn="tr" rotWithShape="0">
              <a:prstClr val="black">
                <a:alpha val="40000"/>
              </a:prstClr>
            </a:outerShdw>
          </a:effectLst>
        </p:grpSpPr>
        <p:sp>
          <p:nvSpPr>
            <p:cNvPr id="44" name="Freeform 53">
              <a:extLst>
                <a:ext uri="{FF2B5EF4-FFF2-40B4-BE49-F238E27FC236}">
                  <a16:creationId xmlns:a16="http://schemas.microsoft.com/office/drawing/2014/main" id="{343E0323-F64A-44CA-9504-D8B9D75C93A5}"/>
                </a:ext>
              </a:extLst>
            </p:cNvPr>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5" name="Group 44">
              <a:extLst>
                <a:ext uri="{FF2B5EF4-FFF2-40B4-BE49-F238E27FC236}">
                  <a16:creationId xmlns:a16="http://schemas.microsoft.com/office/drawing/2014/main" id="{97263495-3897-4D3F-8FCA-02FA2CC1B9B8}"/>
                </a:ext>
              </a:extLst>
            </p:cNvPr>
            <p:cNvGrpSpPr/>
            <p:nvPr/>
          </p:nvGrpSpPr>
          <p:grpSpPr>
            <a:xfrm flipH="1">
              <a:off x="10822976" y="3302068"/>
              <a:ext cx="253863" cy="253863"/>
              <a:chOff x="3613150" y="3706813"/>
              <a:chExt cx="420688" cy="420687"/>
            </a:xfrm>
          </p:grpSpPr>
          <p:sp>
            <p:nvSpPr>
              <p:cNvPr id="46" name="Freeform 10">
                <a:extLst>
                  <a:ext uri="{FF2B5EF4-FFF2-40B4-BE49-F238E27FC236}">
                    <a16:creationId xmlns:a16="http://schemas.microsoft.com/office/drawing/2014/main" id="{6A8D29E9-5448-4D1A-A981-8334D12B868A}"/>
                  </a:ext>
                </a:extLst>
              </p:cNvPr>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F5953DAA-F8AA-4E7F-9B87-83FDC65F7746}"/>
                  </a:ext>
                </a:extLst>
              </p:cNvPr>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2">
                <a:extLst>
                  <a:ext uri="{FF2B5EF4-FFF2-40B4-BE49-F238E27FC236}">
                    <a16:creationId xmlns:a16="http://schemas.microsoft.com/office/drawing/2014/main" id="{75D8EF76-E838-4098-82A3-3783C79515C6}"/>
                  </a:ext>
                </a:extLst>
              </p:cNvPr>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9" name="Group 48">
            <a:extLst>
              <a:ext uri="{FF2B5EF4-FFF2-40B4-BE49-F238E27FC236}">
                <a16:creationId xmlns:a16="http://schemas.microsoft.com/office/drawing/2014/main" id="{92C9E261-6FBF-4575-ACA7-0B13BF72D1C6}"/>
              </a:ext>
              <a:ext uri="{C183D7F6-B498-43B3-948B-1728B52AA6E4}">
                <adec:decorative xmlns:adec="http://schemas.microsoft.com/office/drawing/2017/decorative" val="1"/>
              </a:ext>
            </a:extLst>
          </p:cNvPr>
          <p:cNvGrpSpPr/>
          <p:nvPr/>
        </p:nvGrpSpPr>
        <p:grpSpPr>
          <a:xfrm>
            <a:off x="9912263" y="3897569"/>
            <a:ext cx="1281512" cy="487738"/>
            <a:chOff x="9912263" y="3897569"/>
            <a:chExt cx="1281512" cy="487738"/>
          </a:xfrm>
          <a:effectLst>
            <a:outerShdw blurRad="50800" dist="38100" dir="8100000" algn="tr" rotWithShape="0">
              <a:prstClr val="black">
                <a:alpha val="40000"/>
              </a:prstClr>
            </a:outerShdw>
          </a:effectLst>
        </p:grpSpPr>
        <p:sp>
          <p:nvSpPr>
            <p:cNvPr id="50" name="Freeform 52">
              <a:extLst>
                <a:ext uri="{FF2B5EF4-FFF2-40B4-BE49-F238E27FC236}">
                  <a16:creationId xmlns:a16="http://schemas.microsoft.com/office/drawing/2014/main" id="{9CE1F220-F274-4826-951B-B16E395EA788}"/>
                </a:ext>
              </a:extLst>
            </p:cNvPr>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 name="Group 50">
              <a:extLst>
                <a:ext uri="{FF2B5EF4-FFF2-40B4-BE49-F238E27FC236}">
                  <a16:creationId xmlns:a16="http://schemas.microsoft.com/office/drawing/2014/main" id="{1F0782C1-FEBC-4DF7-AD27-937C98BF0B8E}"/>
                </a:ext>
              </a:extLst>
            </p:cNvPr>
            <p:cNvGrpSpPr/>
            <p:nvPr/>
          </p:nvGrpSpPr>
          <p:grpSpPr>
            <a:xfrm>
              <a:off x="10813249" y="4076466"/>
              <a:ext cx="273316" cy="129944"/>
              <a:chOff x="4254500" y="2100263"/>
              <a:chExt cx="1906588" cy="906463"/>
            </a:xfrm>
          </p:grpSpPr>
          <p:sp>
            <p:nvSpPr>
              <p:cNvPr id="52" name="Freeform 5">
                <a:extLst>
                  <a:ext uri="{FF2B5EF4-FFF2-40B4-BE49-F238E27FC236}">
                    <a16:creationId xmlns:a16="http://schemas.microsoft.com/office/drawing/2014/main" id="{B02BDCFF-8939-47E0-ACE8-7537760AEF9F}"/>
                  </a:ext>
                </a:extLst>
              </p:cNvPr>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6">
                <a:extLst>
                  <a:ext uri="{FF2B5EF4-FFF2-40B4-BE49-F238E27FC236}">
                    <a16:creationId xmlns:a16="http://schemas.microsoft.com/office/drawing/2014/main" id="{A4D479A9-F7E8-4269-9F62-92F5ADAC262C}"/>
                  </a:ext>
                </a:extLst>
              </p:cNvPr>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7">
                <a:extLst>
                  <a:ext uri="{FF2B5EF4-FFF2-40B4-BE49-F238E27FC236}">
                    <a16:creationId xmlns:a16="http://schemas.microsoft.com/office/drawing/2014/main" id="{5F9FB33F-DE02-42B9-8458-B39620009687}"/>
                  </a:ext>
                </a:extLst>
              </p:cNvPr>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55" name="Picture 54">
            <a:extLst>
              <a:ext uri="{FF2B5EF4-FFF2-40B4-BE49-F238E27FC236}">
                <a16:creationId xmlns:a16="http://schemas.microsoft.com/office/drawing/2014/main" id="{DA264FFB-29F9-49FC-9A1E-ED553402156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490" y="1024515"/>
            <a:ext cx="7858285" cy="4834687"/>
          </a:xfrm>
          <a:prstGeom prst="rect">
            <a:avLst/>
          </a:prstGeom>
        </p:spPr>
      </p:pic>
      <p:sp>
        <p:nvSpPr>
          <p:cNvPr id="62" name="TextBox 61">
            <a:extLst>
              <a:ext uri="{FF2B5EF4-FFF2-40B4-BE49-F238E27FC236}">
                <a16:creationId xmlns:a16="http://schemas.microsoft.com/office/drawing/2014/main" id="{A916E708-C15F-4448-839D-B4774A2A3FAA}"/>
              </a:ext>
            </a:extLst>
          </p:cNvPr>
          <p:cNvSpPr txBox="1"/>
          <p:nvPr/>
        </p:nvSpPr>
        <p:spPr>
          <a:xfrm>
            <a:off x="682867" y="2738677"/>
            <a:ext cx="3193737" cy="215444"/>
          </a:xfrm>
          <a:prstGeom prst="rect">
            <a:avLst/>
          </a:prstGeom>
          <a:noFill/>
        </p:spPr>
        <p:txBody>
          <a:bodyPr wrap="square" lIns="0" tIns="0" rIns="0" bIns="0" rtlCol="0">
            <a:spAutoFit/>
          </a:bodyPr>
          <a:lstStyle/>
          <a:p>
            <a:r>
              <a:rPr lang="en-US" sz="1400" dirty="0" err="1">
                <a:solidFill>
                  <a:schemeClr val="bg1"/>
                </a:solidFill>
                <a:latin typeface="Helvetica Neue Light"/>
              </a:rPr>
              <a:t>Métodos</a:t>
            </a:r>
            <a:r>
              <a:rPr lang="en-US" sz="1400" dirty="0">
                <a:solidFill>
                  <a:schemeClr val="bg1"/>
                </a:solidFill>
                <a:latin typeface="Helvetica Neue Light"/>
              </a:rPr>
              <a:t> para </a:t>
            </a:r>
            <a:r>
              <a:rPr lang="en-US" sz="1400" dirty="0" err="1">
                <a:solidFill>
                  <a:schemeClr val="bg1"/>
                </a:solidFill>
                <a:latin typeface="Helvetica Neue Light"/>
              </a:rPr>
              <a:t>detecção</a:t>
            </a:r>
            <a:r>
              <a:rPr lang="en-US" sz="1400" dirty="0">
                <a:solidFill>
                  <a:schemeClr val="bg1"/>
                </a:solidFill>
                <a:latin typeface="Helvetica Neue Light"/>
              </a:rPr>
              <a:t> de </a:t>
            </a:r>
            <a:r>
              <a:rPr lang="en-US" sz="1400" dirty="0" err="1">
                <a:solidFill>
                  <a:schemeClr val="bg1"/>
                </a:solidFill>
                <a:latin typeface="Helvetica Neue Light"/>
              </a:rPr>
              <a:t>Anomalias</a:t>
            </a:r>
            <a:endParaRPr lang="en-US" sz="1400" dirty="0">
              <a:solidFill>
                <a:schemeClr val="bg1"/>
              </a:solidFill>
              <a:latin typeface="Helvetica Neue Light"/>
            </a:endParaRPr>
          </a:p>
        </p:txBody>
      </p:sp>
      <p:sp>
        <p:nvSpPr>
          <p:cNvPr id="63" name="TextBox 62">
            <a:extLst>
              <a:ext uri="{FF2B5EF4-FFF2-40B4-BE49-F238E27FC236}">
                <a16:creationId xmlns:a16="http://schemas.microsoft.com/office/drawing/2014/main" id="{00E60D44-F8DD-4886-8997-F055BCEBD45C}"/>
              </a:ext>
            </a:extLst>
          </p:cNvPr>
          <p:cNvSpPr txBox="1"/>
          <p:nvPr/>
        </p:nvSpPr>
        <p:spPr>
          <a:xfrm>
            <a:off x="682867" y="2121530"/>
            <a:ext cx="4066686"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Helvetica Neue Light"/>
              </a:rPr>
              <a:t>Fontes de </a:t>
            </a:r>
            <a:r>
              <a:rPr lang="en-US" sz="3200" b="1" dirty="0" err="1">
                <a:solidFill>
                  <a:srgbClr val="FFFFFF"/>
                </a:solidFill>
                <a:latin typeface="Helvetica Neue Light"/>
              </a:rPr>
              <a:t>Pesquisa</a:t>
            </a:r>
            <a:r>
              <a:rPr lang="en-US" sz="3200" b="1" dirty="0">
                <a:solidFill>
                  <a:srgbClr val="FFFFFF"/>
                </a:solidFill>
                <a:latin typeface="Helvetica Neue Light"/>
              </a:rPr>
              <a:t>	</a:t>
            </a:r>
          </a:p>
        </p:txBody>
      </p:sp>
      <p:cxnSp>
        <p:nvCxnSpPr>
          <p:cNvPr id="64" name="Straight Connector 63">
            <a:extLst>
              <a:ext uri="{FF2B5EF4-FFF2-40B4-BE49-F238E27FC236}">
                <a16:creationId xmlns:a16="http://schemas.microsoft.com/office/drawing/2014/main" id="{D96066EA-26AC-4455-8A64-E488ACC85EE4}"/>
              </a:ext>
              <a:ext uri="{C183D7F6-B498-43B3-948B-1728B52AA6E4}">
                <adec:decorative xmlns:adec="http://schemas.microsoft.com/office/drawing/2017/decorative" val="1"/>
              </a:ext>
            </a:extLst>
          </p:cNvPr>
          <p:cNvCxnSpPr>
            <a:cxnSpLocks/>
          </p:cNvCxnSpPr>
          <p:nvPr/>
        </p:nvCxnSpPr>
        <p:spPr>
          <a:xfrm>
            <a:off x="685686" y="2631729"/>
            <a:ext cx="319091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48E3924-C640-45DC-85A4-1774295EE462}"/>
              </a:ext>
            </a:extLst>
          </p:cNvPr>
          <p:cNvSpPr/>
          <p:nvPr/>
        </p:nvSpPr>
        <p:spPr>
          <a:xfrm>
            <a:off x="4771289" y="1997806"/>
            <a:ext cx="3495829" cy="369332"/>
          </a:xfrm>
          <a:prstGeom prst="rect">
            <a:avLst/>
          </a:prstGeom>
        </p:spPr>
        <p:txBody>
          <a:bodyPr wrap="none">
            <a:spAutoFit/>
          </a:bodyPr>
          <a:lstStyle/>
          <a:p>
            <a:r>
              <a:rPr lang="en-US" dirty="0">
                <a:hlinkClick r:id="rId3"/>
              </a:rPr>
              <a:t>Anomaly detection – Isolation Forest</a:t>
            </a:r>
            <a:endParaRPr lang="en-US" dirty="0"/>
          </a:p>
        </p:txBody>
      </p:sp>
      <p:sp>
        <p:nvSpPr>
          <p:cNvPr id="4" name="TextBox 3">
            <a:extLst>
              <a:ext uri="{FF2B5EF4-FFF2-40B4-BE49-F238E27FC236}">
                <a16:creationId xmlns:a16="http://schemas.microsoft.com/office/drawing/2014/main" id="{40A0F7EB-B619-4C2A-B073-179160B0554C}"/>
              </a:ext>
            </a:extLst>
          </p:cNvPr>
          <p:cNvSpPr txBox="1"/>
          <p:nvPr/>
        </p:nvSpPr>
        <p:spPr>
          <a:xfrm>
            <a:off x="4773346" y="2308941"/>
            <a:ext cx="1402948" cy="369332"/>
          </a:xfrm>
          <a:prstGeom prst="rect">
            <a:avLst/>
          </a:prstGeom>
          <a:noFill/>
        </p:spPr>
        <p:txBody>
          <a:bodyPr wrap="none" rtlCol="0">
            <a:spAutoFit/>
          </a:bodyPr>
          <a:lstStyle/>
          <a:p>
            <a:r>
              <a:rPr lang="pt-BR" dirty="0">
                <a:hlinkClick r:id="rId4"/>
              </a:rPr>
              <a:t>Data Set Link</a:t>
            </a:r>
            <a:endParaRPr lang="en-US" dirty="0"/>
          </a:p>
        </p:txBody>
      </p:sp>
      <p:sp>
        <p:nvSpPr>
          <p:cNvPr id="5" name="TextBox 4">
            <a:extLst>
              <a:ext uri="{FF2B5EF4-FFF2-40B4-BE49-F238E27FC236}">
                <a16:creationId xmlns:a16="http://schemas.microsoft.com/office/drawing/2014/main" id="{1A92985E-8C95-4219-A4DC-57A4CB352C38}"/>
              </a:ext>
            </a:extLst>
          </p:cNvPr>
          <p:cNvSpPr txBox="1"/>
          <p:nvPr/>
        </p:nvSpPr>
        <p:spPr>
          <a:xfrm>
            <a:off x="4774488" y="2617340"/>
            <a:ext cx="2200411" cy="369332"/>
          </a:xfrm>
          <a:prstGeom prst="rect">
            <a:avLst/>
          </a:prstGeom>
          <a:noFill/>
        </p:spPr>
        <p:txBody>
          <a:bodyPr wrap="none" rtlCol="0">
            <a:spAutoFit/>
          </a:bodyPr>
          <a:lstStyle/>
          <a:p>
            <a:r>
              <a:rPr lang="pt-BR" dirty="0">
                <a:hlinkClick r:id="rId5"/>
              </a:rPr>
              <a:t>Isolation Forest </a:t>
            </a:r>
            <a:r>
              <a:rPr lang="pt-BR" dirty="0" err="1">
                <a:hlinkClick r:id="rId5"/>
              </a:rPr>
              <a:t>Article</a:t>
            </a:r>
            <a:endParaRPr lang="en-US" dirty="0"/>
          </a:p>
        </p:txBody>
      </p:sp>
      <p:sp>
        <p:nvSpPr>
          <p:cNvPr id="6" name="TextBox 5">
            <a:extLst>
              <a:ext uri="{FF2B5EF4-FFF2-40B4-BE49-F238E27FC236}">
                <a16:creationId xmlns:a16="http://schemas.microsoft.com/office/drawing/2014/main" id="{0FE01513-1125-4804-BB45-A963C5105400}"/>
              </a:ext>
            </a:extLst>
          </p:cNvPr>
          <p:cNvSpPr txBox="1"/>
          <p:nvPr/>
        </p:nvSpPr>
        <p:spPr>
          <a:xfrm>
            <a:off x="4771289" y="2940769"/>
            <a:ext cx="2045560" cy="369332"/>
          </a:xfrm>
          <a:prstGeom prst="rect">
            <a:avLst/>
          </a:prstGeom>
          <a:noFill/>
        </p:spPr>
        <p:txBody>
          <a:bodyPr wrap="none" rtlCol="0">
            <a:spAutoFit/>
          </a:bodyPr>
          <a:lstStyle/>
          <a:p>
            <a:r>
              <a:rPr lang="pt-BR" dirty="0">
                <a:hlinkClick r:id="rId6"/>
              </a:rPr>
              <a:t>Auto </a:t>
            </a:r>
            <a:r>
              <a:rPr lang="pt-BR" dirty="0" err="1">
                <a:hlinkClick r:id="rId6"/>
              </a:rPr>
              <a:t>Encoder</a:t>
            </a:r>
            <a:r>
              <a:rPr lang="pt-BR" dirty="0">
                <a:hlinkClick r:id="rId6"/>
              </a:rPr>
              <a:t> </a:t>
            </a:r>
            <a:r>
              <a:rPr lang="pt-BR" dirty="0" err="1">
                <a:hlinkClick r:id="rId6"/>
              </a:rPr>
              <a:t>Article</a:t>
            </a:r>
            <a:endParaRPr lang="en-US" dirty="0"/>
          </a:p>
        </p:txBody>
      </p:sp>
      <p:pic>
        <p:nvPicPr>
          <p:cNvPr id="27" name="pasted-image.pdf">
            <a:extLst>
              <a:ext uri="{FF2B5EF4-FFF2-40B4-BE49-F238E27FC236}">
                <a16:creationId xmlns:a16="http://schemas.microsoft.com/office/drawing/2014/main" id="{E42675F6-4D9E-4438-BA12-00015159C5CE}"/>
              </a:ext>
            </a:extLst>
          </p:cNvPr>
          <p:cNvPicPr>
            <a:picLocks noChangeAspect="1"/>
          </p:cNvPicPr>
          <p:nvPr/>
        </p:nvPicPr>
        <p:blipFill>
          <a:blip r:embed="rId7"/>
          <a:stretch>
            <a:fillRect/>
          </a:stretch>
        </p:blipFill>
        <p:spPr>
          <a:xfrm>
            <a:off x="276623" y="6249937"/>
            <a:ext cx="3004072" cy="425628"/>
          </a:xfrm>
          <a:prstGeom prst="rect">
            <a:avLst/>
          </a:prstGeom>
        </p:spPr>
      </p:pic>
      <p:sp>
        <p:nvSpPr>
          <p:cNvPr id="28" name="TextBox 27">
            <a:extLst>
              <a:ext uri="{FF2B5EF4-FFF2-40B4-BE49-F238E27FC236}">
                <a16:creationId xmlns:a16="http://schemas.microsoft.com/office/drawing/2014/main" id="{4897DC53-F2C9-41CD-88C7-832AA5757731}"/>
              </a:ext>
            </a:extLst>
          </p:cNvPr>
          <p:cNvSpPr txBox="1"/>
          <p:nvPr/>
        </p:nvSpPr>
        <p:spPr>
          <a:xfrm>
            <a:off x="4774604" y="3222376"/>
            <a:ext cx="934871" cy="369332"/>
          </a:xfrm>
          <a:prstGeom prst="rect">
            <a:avLst/>
          </a:prstGeom>
          <a:noFill/>
        </p:spPr>
        <p:txBody>
          <a:bodyPr wrap="none" rtlCol="0">
            <a:spAutoFit/>
          </a:bodyPr>
          <a:lstStyle/>
          <a:p>
            <a:r>
              <a:rPr lang="pt-BR" dirty="0">
                <a:hlinkClick r:id="rId8"/>
              </a:rPr>
              <a:t>DB </a:t>
            </a:r>
            <a:r>
              <a:rPr lang="pt-BR" dirty="0" err="1">
                <a:hlinkClick r:id="rId8"/>
              </a:rPr>
              <a:t>Scan</a:t>
            </a:r>
            <a:endParaRPr lang="en-US" dirty="0"/>
          </a:p>
        </p:txBody>
      </p:sp>
    </p:spTree>
    <p:extLst>
      <p:ext uri="{BB962C8B-B14F-4D97-AF65-F5344CB8AC3E}">
        <p14:creationId xmlns:p14="http://schemas.microsoft.com/office/powerpoint/2010/main" val="27600244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7" name="IMG_0432.jpg"/>
          <p:cNvPicPr>
            <a:picLocks noGrp="1" noChangeAspect="1"/>
          </p:cNvPicPr>
          <p:nvPr>
            <p:ph type="pic" idx="13"/>
          </p:nvPr>
        </p:nvPicPr>
        <p:blipFill>
          <a:blip r:embed="rId2">
            <a:alphaModFix amt="60538"/>
          </a:blip>
          <a:srcRect l="1745" t="2649" r="1745" b="15940"/>
          <a:stretch>
            <a:fillRect/>
          </a:stretch>
        </p:blipFill>
        <p:spPr>
          <a:xfrm>
            <a:off x="-17336" y="-8069"/>
            <a:ext cx="12209337" cy="6866069"/>
          </a:xfrm>
          <a:prstGeom prst="rect">
            <a:avLst/>
          </a:prstGeom>
          <a:effectLst>
            <a:outerShdw blurRad="50800" dist="50800" dir="5400000" algn="ctr" rotWithShape="0">
              <a:srgbClr val="000000"/>
            </a:outerShdw>
          </a:effectLst>
        </p:spPr>
      </p:pic>
      <p:sp>
        <p:nvSpPr>
          <p:cNvPr id="1229" name="Shape 1229"/>
          <p:cNvSpPr/>
          <p:nvPr/>
        </p:nvSpPr>
        <p:spPr>
          <a:xfrm>
            <a:off x="-2" y="609600"/>
            <a:ext cx="12192003" cy="8467"/>
          </a:xfrm>
          <a:prstGeom prst="rect">
            <a:avLst/>
          </a:prstGeom>
          <a:solidFill>
            <a:srgbClr val="4E5664">
              <a:alpha val="19927"/>
            </a:srgbClr>
          </a:solidFill>
          <a:ln w="12700">
            <a:miter lim="400000"/>
          </a:ln>
        </p:spPr>
        <p:txBody>
          <a:bodyPr lIns="35718" tIns="35718" rIns="35718" bIns="35718" anchor="ctr"/>
          <a:lstStyle/>
          <a:p>
            <a:pPr algn="ctr" defTabSz="292100">
              <a:defRPr sz="3200">
                <a:solidFill>
                  <a:srgbClr val="FFFFFF"/>
                </a:solidFill>
                <a:latin typeface="Helvetica Light"/>
                <a:ea typeface="Helvetica Light"/>
                <a:cs typeface="Helvetica Light"/>
                <a:sym typeface="Helvetica Light"/>
              </a:defRPr>
            </a:pPr>
            <a:endParaRPr sz="1600"/>
          </a:p>
        </p:txBody>
      </p:sp>
      <p:sp>
        <p:nvSpPr>
          <p:cNvPr id="6" name="Shape 825"/>
          <p:cNvSpPr/>
          <p:nvPr/>
        </p:nvSpPr>
        <p:spPr>
          <a:xfrm>
            <a:off x="-14134" y="0"/>
            <a:ext cx="12220269" cy="6858000"/>
          </a:xfrm>
          <a:prstGeom prst="rect">
            <a:avLst/>
          </a:prstGeom>
          <a:solidFill>
            <a:srgbClr val="4B6EA9">
              <a:alpha val="85000"/>
            </a:srgbClr>
          </a:solidFill>
          <a:ln w="12700">
            <a:miter lim="400000"/>
          </a:ln>
        </p:spPr>
        <p:txBody>
          <a:bodyPr lIns="35718" tIns="35718" rIns="35718" bIns="35718" anchor="ctr"/>
          <a:lstStyle/>
          <a:p>
            <a:endParaRPr sz="900"/>
          </a:p>
        </p:txBody>
      </p:sp>
      <p:grpSp>
        <p:nvGrpSpPr>
          <p:cNvPr id="15" name="Group 14">
            <a:extLst>
              <a:ext uri="{FF2B5EF4-FFF2-40B4-BE49-F238E27FC236}">
                <a16:creationId xmlns:a16="http://schemas.microsoft.com/office/drawing/2014/main" id="{E2597E9E-18E6-4E7C-BA8E-B12E01F35701}"/>
              </a:ex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6" name="Oval 15">
              <a:extLst>
                <a:ext uri="{FF2B5EF4-FFF2-40B4-BE49-F238E27FC236}">
                  <a16:creationId xmlns:a16="http://schemas.microsoft.com/office/drawing/2014/main" id="{D9973A24-A992-49D0-861A-0E8DDBA93DFD}"/>
                </a:ext>
              </a:extLst>
            </p:cNvPr>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D58C893-E15D-4CB5-A488-7DEE374F0227}"/>
                </a:ext>
              </a:extLst>
            </p:cNvPr>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Oval 17">
            <a:extLst>
              <a:ext uri="{FF2B5EF4-FFF2-40B4-BE49-F238E27FC236}">
                <a16:creationId xmlns:a16="http://schemas.microsoft.com/office/drawing/2014/main" id="{FDD04B92-2CAD-4348-8AA9-F29FD724A2D9}"/>
              </a:ex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a:effectLst>
            <a:outerShdw blurRad="50800" dist="50800" dir="5400000" algn="ctr" rotWithShape="0">
              <a:schemeClr val="bg1">
                <a:alpha val="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FF2B5EF4-FFF2-40B4-BE49-F238E27FC236}">
                <a16:creationId xmlns:a16="http://schemas.microsoft.com/office/drawing/2014/main" id="{E2BC5A92-E9F8-4A1B-9919-1A83EEDE46A5}"/>
              </a:ex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2">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TextBox 19">
            <a:extLst>
              <a:ext uri="{FF2B5EF4-FFF2-40B4-BE49-F238E27FC236}">
                <a16:creationId xmlns:a16="http://schemas.microsoft.com/office/drawing/2014/main" id="{4383E620-E726-44AE-9D28-E1E43C664747}"/>
              </a:ext>
            </a:extLst>
          </p:cNvPr>
          <p:cNvSpPr txBox="1"/>
          <p:nvPr/>
        </p:nvSpPr>
        <p:spPr>
          <a:xfrm>
            <a:off x="4589730" y="3389868"/>
            <a:ext cx="3172342"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Helvetica Neue Light"/>
              </a:rPr>
              <a:t>OBRIGADO</a:t>
            </a:r>
          </a:p>
        </p:txBody>
      </p:sp>
      <p:pic>
        <p:nvPicPr>
          <p:cNvPr id="21" name="Picture 20" descr="A close up of a logo&#10;&#10;Description automatically generated">
            <a:extLst>
              <a:ext uri="{FF2B5EF4-FFF2-40B4-BE49-F238E27FC236}">
                <a16:creationId xmlns:a16="http://schemas.microsoft.com/office/drawing/2014/main" id="{6258446E-E5A3-406D-AFFB-5D66B83CC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081" y="964950"/>
            <a:ext cx="2870449" cy="2870449"/>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B6EA9"/>
        </a:solidFill>
        <a:effectLst/>
      </p:bgPr>
    </p:bg>
    <p:spTree>
      <p:nvGrpSpPr>
        <p:cNvPr id="1" name=""/>
        <p:cNvGrpSpPr/>
        <p:nvPr/>
      </p:nvGrpSpPr>
      <p:grpSpPr>
        <a:xfrm>
          <a:off x="0" y="0"/>
          <a:ext cx="0" cy="0"/>
          <a:chOff x="0" y="0"/>
          <a:chExt cx="0" cy="0"/>
        </a:xfrm>
      </p:grpSpPr>
      <p:sp>
        <p:nvSpPr>
          <p:cNvPr id="896" name="Shape 896"/>
          <p:cNvSpPr>
            <a:spLocks noGrp="1"/>
          </p:cNvSpPr>
          <p:nvPr>
            <p:ph type="body" idx="14"/>
          </p:nvPr>
        </p:nvSpPr>
        <p:spPr>
          <a:xfrm>
            <a:off x="1639791" y="5607384"/>
            <a:ext cx="1391599" cy="365293"/>
          </a:xfrm>
          <a:prstGeom prst="rect">
            <a:avLst/>
          </a:prstGeom>
        </p:spPr>
        <p:txBody>
          <a:bodyPr/>
          <a:lstStyle/>
          <a:p>
            <a:r>
              <a:rPr lang="en-US" dirty="0">
                <a:solidFill>
                  <a:srgbClr val="01F2FF"/>
                </a:solidFill>
              </a:rPr>
              <a:t>FILIPE LUZ</a:t>
            </a:r>
            <a:endParaRPr dirty="0">
              <a:solidFill>
                <a:srgbClr val="01F2FF"/>
              </a:solidFill>
            </a:endParaRPr>
          </a:p>
        </p:txBody>
      </p:sp>
      <p:sp>
        <p:nvSpPr>
          <p:cNvPr id="897" name="Shape 897"/>
          <p:cNvSpPr>
            <a:spLocks noGrp="1"/>
          </p:cNvSpPr>
          <p:nvPr>
            <p:ph type="body" idx="15"/>
          </p:nvPr>
        </p:nvSpPr>
        <p:spPr>
          <a:xfrm>
            <a:off x="1639791" y="5896904"/>
            <a:ext cx="2685351" cy="310919"/>
          </a:xfrm>
          <a:prstGeom prst="rect">
            <a:avLst/>
          </a:prstGeom>
        </p:spPr>
        <p:txBody>
          <a:bodyPr/>
          <a:lstStyle/>
          <a:p>
            <a:r>
              <a:rPr lang="en-US" dirty="0"/>
              <a:t>Data </a:t>
            </a:r>
            <a:r>
              <a:rPr lang="en-US" dirty="0" err="1"/>
              <a:t>Scientistat</a:t>
            </a:r>
            <a:r>
              <a:rPr lang="en-US" dirty="0"/>
              <a:t> Cast Group</a:t>
            </a:r>
            <a:endParaRPr dirty="0"/>
          </a:p>
        </p:txBody>
      </p:sp>
      <p:sp>
        <p:nvSpPr>
          <p:cNvPr id="898" name="Shape 898"/>
          <p:cNvSpPr>
            <a:spLocks noGrp="1"/>
          </p:cNvSpPr>
          <p:nvPr>
            <p:ph type="body" idx="16"/>
          </p:nvPr>
        </p:nvSpPr>
        <p:spPr>
          <a:xfrm>
            <a:off x="800430" y="2807296"/>
            <a:ext cx="8874737" cy="746358"/>
          </a:xfrm>
          <a:prstGeom prst="rect">
            <a:avLst/>
          </a:prstGeom>
        </p:spPr>
        <p:txBody>
          <a:bodyPr/>
          <a:lstStyle/>
          <a:p>
            <a:pPr marL="0" indent="0">
              <a:buNone/>
              <a:defRPr>
                <a:solidFill>
                  <a:srgbClr val="000000"/>
                </a:solidFill>
              </a:defRPr>
            </a:pPr>
            <a:r>
              <a:rPr lang="en-US" dirty="0" err="1">
                <a:solidFill>
                  <a:srgbClr val="FFFFFF"/>
                </a:solidFill>
              </a:rPr>
              <a:t>Métodos</a:t>
            </a:r>
            <a:r>
              <a:rPr lang="en-US" dirty="0">
                <a:solidFill>
                  <a:srgbClr val="FFFFFF"/>
                </a:solidFill>
              </a:rPr>
              <a:t> para </a:t>
            </a:r>
            <a:r>
              <a:rPr lang="en-US" dirty="0" err="1">
                <a:solidFill>
                  <a:srgbClr val="FFFFFF"/>
                </a:solidFill>
              </a:rPr>
              <a:t>detecção</a:t>
            </a:r>
            <a:r>
              <a:rPr lang="en-US" dirty="0">
                <a:solidFill>
                  <a:srgbClr val="FFFFFF"/>
                </a:solidFill>
              </a:rPr>
              <a:t> de </a:t>
            </a:r>
            <a:r>
              <a:rPr lang="en-US" dirty="0" err="1">
                <a:solidFill>
                  <a:srgbClr val="FFFFFF"/>
                </a:solidFill>
              </a:rPr>
              <a:t>anomalias</a:t>
            </a:r>
            <a:endParaRPr dirty="0">
              <a:solidFill>
                <a:srgbClr val="FFFFFF"/>
              </a:solidFill>
            </a:endParaRPr>
          </a:p>
        </p:txBody>
      </p:sp>
      <p:pic>
        <p:nvPicPr>
          <p:cNvPr id="899" name="pasted-image.pdf"/>
          <p:cNvPicPr>
            <a:picLocks noGrp="1" noChangeAspect="1"/>
          </p:cNvPicPr>
          <p:nvPr>
            <p:ph type="pic" idx="17"/>
          </p:nvPr>
        </p:nvPicPr>
        <p:blipFill>
          <a:blip r:embed="rId2"/>
          <a:stretch>
            <a:fillRect/>
          </a:stretch>
        </p:blipFill>
        <p:spPr>
          <a:prstGeom prst="rect">
            <a:avLst/>
          </a:prstGeom>
        </p:spPr>
      </p:pic>
      <p:pic>
        <p:nvPicPr>
          <p:cNvPr id="9" name="Picture 8" descr="A person smiling for the camera&#10;&#10;Description automatically generated">
            <a:extLst>
              <a:ext uri="{FF2B5EF4-FFF2-40B4-BE49-F238E27FC236}">
                <a16:creationId xmlns:a16="http://schemas.microsoft.com/office/drawing/2014/main" id="{F942F665-B1A6-40A8-94C0-E9F67BAB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91" y="5376399"/>
            <a:ext cx="1041010" cy="1041010"/>
          </a:xfrm>
          <a:prstGeom prst="ellipse">
            <a:avLst/>
          </a:prstGeom>
          <a:ln>
            <a:noFill/>
          </a:ln>
          <a:effectLst>
            <a:softEdge rad="112500"/>
          </a:effectLst>
        </p:spPr>
      </p:pic>
      <p:sp>
        <p:nvSpPr>
          <p:cNvPr id="7" name="Shape 898">
            <a:extLst>
              <a:ext uri="{FF2B5EF4-FFF2-40B4-BE49-F238E27FC236}">
                <a16:creationId xmlns:a16="http://schemas.microsoft.com/office/drawing/2014/main" id="{11E851A1-4D17-4C18-AA19-2882583E2FA1}"/>
              </a:ext>
            </a:extLst>
          </p:cNvPr>
          <p:cNvSpPr txBox="1">
            <a:spLocks/>
          </p:cNvSpPr>
          <p:nvPr/>
        </p:nvSpPr>
        <p:spPr>
          <a:xfrm>
            <a:off x="819091" y="3429000"/>
            <a:ext cx="2573397" cy="338554"/>
          </a:xfrm>
          <a:prstGeom prst="rect">
            <a:avLst/>
          </a:prstGeom>
        </p:spPr>
        <p:txBody>
          <a:bodyPr vert="horz" wrap="none" lIns="45720" tIns="45720" rIns="45720" bIns="45720" rtlCol="0" anchor="ctr">
            <a:spAutoFit/>
          </a:bodyPr>
          <a:lstStyle>
            <a:lvl1pPr marL="91440" indent="-91440" algn="l" defTabSz="292100" rtl="0" eaLnBrk="1" latinLnBrk="0" hangingPunct="1">
              <a:lnSpc>
                <a:spcPct val="100000"/>
              </a:lnSpc>
              <a:spcBef>
                <a:spcPts val="1200"/>
              </a:spcBef>
              <a:spcAft>
                <a:spcPts val="200"/>
              </a:spcAft>
              <a:buClr>
                <a:schemeClr val="accent1"/>
              </a:buClr>
              <a:buSzPct val="100000"/>
              <a:buFont typeface="Tw Cen MT" panose="020B0602020104020603" pitchFamily="34" charset="0"/>
              <a:buChar char=" "/>
              <a:defRPr sz="4250" kern="1200">
                <a:solidFill>
                  <a:schemeClr val="tx1"/>
                </a:solidFill>
                <a:latin typeface="Helvetica Neue Light"/>
                <a:ea typeface="Helvetica Neue Light"/>
                <a:cs typeface="Helvetica Neue Light"/>
                <a:sym typeface="Helvetica Neue Light"/>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defRPr>
                <a:solidFill>
                  <a:srgbClr val="000000"/>
                </a:solidFill>
              </a:defRPr>
            </a:pPr>
            <a:r>
              <a:rPr lang="pt-BR" sz="1600" dirty="0" err="1">
                <a:solidFill>
                  <a:srgbClr val="FFFFFF"/>
                </a:solidFill>
              </a:rPr>
              <a:t>Anomaly</a:t>
            </a:r>
            <a:r>
              <a:rPr lang="pt-BR" sz="1600" dirty="0">
                <a:solidFill>
                  <a:srgbClr val="FFFFFF"/>
                </a:solidFill>
              </a:rPr>
              <a:t> </a:t>
            </a:r>
            <a:r>
              <a:rPr lang="pt-BR" sz="1600" dirty="0" err="1">
                <a:solidFill>
                  <a:srgbClr val="FFFFFF"/>
                </a:solidFill>
              </a:rPr>
              <a:t>Detection</a:t>
            </a:r>
            <a:r>
              <a:rPr lang="pt-BR" sz="1600" dirty="0">
                <a:solidFill>
                  <a:srgbClr val="FFFFFF"/>
                </a:solidFill>
              </a:rPr>
              <a:t> </a:t>
            </a:r>
            <a:r>
              <a:rPr lang="pt-BR" sz="1600" dirty="0" err="1">
                <a:solidFill>
                  <a:srgbClr val="FFFFFF"/>
                </a:solidFill>
              </a:rPr>
              <a:t>methods</a:t>
            </a:r>
            <a:endParaRPr lang="pt-BR" dirty="0">
              <a:solidFill>
                <a:srgbClr val="FFFFFF"/>
              </a:solidFill>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C183D7F6-B498-43B3-948B-1728B52AA6E4}">
                <adec:decorative xmlns:adec="http://schemas.microsoft.com/office/drawing/2017/decorative" val="1"/>
              </a:ext>
            </a:extLst>
          </p:cNvPr>
          <p:cNvSpPr/>
          <p:nvPr/>
        </p:nvSpPr>
        <p:spPr>
          <a:xfrm flipH="1">
            <a:off x="632820" y="2084749"/>
            <a:ext cx="588011" cy="588011"/>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4231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C183D7F6-B498-43B3-948B-1728B52AA6E4}">
                <adec:decorative xmlns:adec="http://schemas.microsoft.com/office/drawing/2017/decorative" val="1"/>
              </a:ext>
            </a:extLst>
          </p:cNvPr>
          <p:cNvSpPr/>
          <p:nvPr/>
        </p:nvSpPr>
        <p:spPr>
          <a:xfrm flipH="1">
            <a:off x="632818" y="3183890"/>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C183D7F6-B498-43B3-948B-1728B52AA6E4}">
                <adec:decorative xmlns:adec="http://schemas.microsoft.com/office/drawing/2017/decorative" val="1"/>
              </a:ext>
            </a:extLst>
          </p:cNvPr>
          <p:cNvSpPr/>
          <p:nvPr/>
        </p:nvSpPr>
        <p:spPr>
          <a:xfrm>
            <a:off x="925562" y="3183890"/>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C183D7F6-B498-43B3-948B-1728B52AA6E4}">
                <adec:decorative xmlns:adec="http://schemas.microsoft.com/office/drawing/2017/decorative" val="1"/>
              </a:ext>
            </a:extLst>
          </p:cNvPr>
          <p:cNvSpPr/>
          <p:nvPr/>
        </p:nvSpPr>
        <p:spPr>
          <a:xfrm>
            <a:off x="925564" y="2084750"/>
            <a:ext cx="1000689" cy="588010"/>
          </a:xfrm>
          <a:prstGeom prst="rect">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descr="This image is an icon of a clock."/>
          <p:cNvGrpSpPr/>
          <p:nvPr/>
        </p:nvGrpSpPr>
        <p:grpSpPr>
          <a:xfrm>
            <a:off x="796201" y="1166369"/>
            <a:ext cx="261249" cy="261249"/>
            <a:chOff x="1389063" y="3748088"/>
            <a:chExt cx="336550" cy="336550"/>
          </a:xfrm>
          <a:solidFill>
            <a:schemeClr val="bg1"/>
          </a:solidFill>
        </p:grpSpPr>
        <p:sp>
          <p:nvSpPr>
            <p:cNvPr id="107"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 name="Chart 12" descr="This is a chart. "/>
          <p:cNvGraphicFramePr/>
          <p:nvPr/>
        </p:nvGraphicFramePr>
        <p:xfrm>
          <a:off x="2307543" y="644987"/>
          <a:ext cx="4867991" cy="3715498"/>
        </p:xfrm>
        <a:graphic>
          <a:graphicData uri="http://schemas.openxmlformats.org/drawingml/2006/chart">
            <c:chart xmlns:c="http://schemas.openxmlformats.org/drawingml/2006/chart" xmlns:r="http://schemas.openxmlformats.org/officeDocument/2006/relationships" r:id="rId3"/>
          </a:graphicData>
        </a:graphic>
      </p:graphicFrame>
      <p:pic>
        <p:nvPicPr>
          <p:cNvPr id="141" name="Picture 140">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9813" y="-5281"/>
            <a:ext cx="4937760" cy="6857999"/>
          </a:xfrm>
          <a:prstGeom prst="rect">
            <a:avLst/>
          </a:prstGeom>
          <a:solidFill>
            <a:srgbClr val="44639C">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p:cNvSpPr txBox="1"/>
          <p:nvPr/>
        </p:nvSpPr>
        <p:spPr>
          <a:xfrm>
            <a:off x="7423528" y="3254339"/>
            <a:ext cx="4651254" cy="2154436"/>
          </a:xfrm>
          <a:prstGeom prst="rect">
            <a:avLst/>
          </a:prstGeom>
          <a:noFill/>
        </p:spPr>
        <p:txBody>
          <a:bodyPr wrap="square" lIns="0" tIns="0" rIns="0" bIns="0" rtlCol="0">
            <a:spAutoFit/>
          </a:bodyPr>
          <a:lstStyle/>
          <a:p>
            <a:pPr marL="285750" indent="-285750">
              <a:buFontTx/>
              <a:buChar char="-"/>
            </a:pPr>
            <a:r>
              <a:rPr lang="pt-BR" sz="2000" dirty="0">
                <a:solidFill>
                  <a:schemeClr val="accent4">
                    <a:hueOff val="2021612"/>
                    <a:satOff val="-86562"/>
                    <a:lumOff val="52470"/>
                  </a:schemeClr>
                </a:solidFill>
                <a:latin typeface="Helvetica Neue Light"/>
              </a:rPr>
              <a:t>Data Science Python Track, </a:t>
            </a:r>
            <a:r>
              <a:rPr lang="pt-BR" sz="2000" dirty="0" err="1">
                <a:solidFill>
                  <a:schemeClr val="accent4">
                    <a:hueOff val="2021612"/>
                    <a:satOff val="-86562"/>
                    <a:lumOff val="52470"/>
                  </a:schemeClr>
                </a:solidFill>
                <a:latin typeface="Helvetica Neue Light"/>
              </a:rPr>
              <a:t>DataCamp</a:t>
            </a:r>
            <a:endParaRPr lang="pt-BR" sz="2000" dirty="0">
              <a:solidFill>
                <a:schemeClr val="accent4">
                  <a:hueOff val="2021612"/>
                  <a:satOff val="-86562"/>
                  <a:lumOff val="52470"/>
                </a:schemeClr>
              </a:solidFill>
              <a:latin typeface="Helvetica Neue Light"/>
            </a:endParaRPr>
          </a:p>
          <a:p>
            <a:pPr marL="285750" indent="-285750">
              <a:buFontTx/>
              <a:buChar char="-"/>
            </a:pPr>
            <a:r>
              <a:rPr lang="pt-BR" sz="2000" dirty="0">
                <a:solidFill>
                  <a:schemeClr val="accent4">
                    <a:hueOff val="2021612"/>
                    <a:satOff val="-86562"/>
                    <a:lumOff val="52470"/>
                  </a:schemeClr>
                </a:solidFill>
                <a:latin typeface="Helvetica Neue Light"/>
              </a:rPr>
              <a:t>SAP Certifyed </a:t>
            </a:r>
          </a:p>
          <a:p>
            <a:pPr marL="285750" indent="-285750">
              <a:buFontTx/>
              <a:buChar char="-"/>
            </a:pPr>
            <a:r>
              <a:rPr lang="pt-BR" sz="2000" dirty="0">
                <a:solidFill>
                  <a:schemeClr val="accent4">
                    <a:hueOff val="2021612"/>
                    <a:satOff val="-86562"/>
                    <a:lumOff val="52470"/>
                  </a:schemeClr>
                </a:solidFill>
                <a:latin typeface="Helvetica Neue Light"/>
              </a:rPr>
              <a:t>Instrutor SAP Homologado</a:t>
            </a:r>
          </a:p>
          <a:p>
            <a:r>
              <a:rPr lang="pt-BR" sz="2000" dirty="0">
                <a:solidFill>
                  <a:schemeClr val="accent4">
                    <a:hueOff val="2021612"/>
                    <a:satOff val="-86562"/>
                    <a:lumOff val="52470"/>
                  </a:schemeClr>
                </a:solidFill>
                <a:latin typeface="Helvetica Neue Light"/>
              </a:rPr>
              <a:t>-   </a:t>
            </a:r>
            <a:r>
              <a:rPr lang="pt-BR" sz="2000" dirty="0" err="1">
                <a:solidFill>
                  <a:schemeClr val="accent4">
                    <a:hueOff val="2021612"/>
                    <a:satOff val="-86562"/>
                    <a:lumOff val="52470"/>
                  </a:schemeClr>
                </a:solidFill>
                <a:latin typeface="Helvetica Neue Light"/>
              </a:rPr>
              <a:t>Deep</a:t>
            </a:r>
            <a:r>
              <a:rPr lang="pt-BR" sz="2000" dirty="0">
                <a:solidFill>
                  <a:schemeClr val="accent4">
                    <a:hueOff val="2021612"/>
                    <a:satOff val="-86562"/>
                    <a:lumOff val="52470"/>
                  </a:schemeClr>
                </a:solidFill>
                <a:latin typeface="Helvetica Neue Light"/>
              </a:rPr>
              <a:t> Learning Nano </a:t>
            </a:r>
            <a:r>
              <a:rPr lang="pt-BR" sz="2000" dirty="0" err="1">
                <a:solidFill>
                  <a:schemeClr val="accent4">
                    <a:hueOff val="2021612"/>
                    <a:satOff val="-86562"/>
                    <a:lumOff val="52470"/>
                  </a:schemeClr>
                </a:solidFill>
                <a:latin typeface="Helvetica Neue Light"/>
              </a:rPr>
              <a:t>Degree</a:t>
            </a:r>
            <a:r>
              <a:rPr lang="pt-BR" sz="2000" dirty="0">
                <a:solidFill>
                  <a:schemeClr val="accent4">
                    <a:hueOff val="2021612"/>
                    <a:satOff val="-86562"/>
                    <a:lumOff val="52470"/>
                  </a:schemeClr>
                </a:solidFill>
                <a:latin typeface="Helvetica Neue Light"/>
              </a:rPr>
              <a:t> - </a:t>
            </a:r>
            <a:r>
              <a:rPr lang="pt-BR" sz="2000" dirty="0" err="1">
                <a:solidFill>
                  <a:schemeClr val="accent4">
                    <a:hueOff val="2021612"/>
                    <a:satOff val="-86562"/>
                    <a:lumOff val="52470"/>
                  </a:schemeClr>
                </a:solidFill>
                <a:latin typeface="Helvetica Neue Light"/>
              </a:rPr>
              <a:t>Udacity</a:t>
            </a:r>
            <a:endParaRPr lang="pt-BR" sz="2000" dirty="0">
              <a:solidFill>
                <a:schemeClr val="accent4">
                  <a:hueOff val="2021612"/>
                  <a:satOff val="-86562"/>
                  <a:lumOff val="52470"/>
                </a:schemeClr>
              </a:solidFill>
              <a:latin typeface="Helvetica Neue Light"/>
            </a:endParaRPr>
          </a:p>
          <a:p>
            <a:pPr marL="285750" indent="-285750">
              <a:buFontTx/>
              <a:buChar char="-"/>
            </a:pPr>
            <a:r>
              <a:rPr lang="pt-BR" sz="2000" dirty="0">
                <a:solidFill>
                  <a:schemeClr val="accent4">
                    <a:hueOff val="2021612"/>
                    <a:satOff val="-86562"/>
                    <a:lumOff val="52470"/>
                  </a:schemeClr>
                </a:solidFill>
                <a:latin typeface="Helvetica Neue Light"/>
              </a:rPr>
              <a:t>Python Fundamentals, </a:t>
            </a:r>
            <a:r>
              <a:rPr lang="pt-BR" sz="2000" dirty="0" err="1">
                <a:solidFill>
                  <a:schemeClr val="accent4">
                    <a:hueOff val="2021612"/>
                    <a:satOff val="-86562"/>
                    <a:lumOff val="52470"/>
                  </a:schemeClr>
                </a:solidFill>
                <a:latin typeface="Helvetica Neue Light"/>
              </a:rPr>
              <a:t>UofT</a:t>
            </a:r>
            <a:endParaRPr lang="pt-BR" sz="2000" dirty="0">
              <a:solidFill>
                <a:schemeClr val="accent4">
                  <a:hueOff val="2021612"/>
                  <a:satOff val="-86562"/>
                  <a:lumOff val="52470"/>
                </a:schemeClr>
              </a:solidFill>
              <a:latin typeface="Helvetica Neue Light"/>
            </a:endParaRPr>
          </a:p>
          <a:p>
            <a:pPr marL="285750" indent="-285750">
              <a:buFontTx/>
              <a:buChar char="-"/>
            </a:pPr>
            <a:r>
              <a:rPr lang="pt-BR" sz="2000" dirty="0">
                <a:solidFill>
                  <a:schemeClr val="accent4">
                    <a:hueOff val="2021612"/>
                    <a:satOff val="-86562"/>
                    <a:lumOff val="52470"/>
                  </a:schemeClr>
                </a:solidFill>
                <a:latin typeface="Helvetica Neue Light"/>
              </a:rPr>
              <a:t>Inferir Estatística</a:t>
            </a:r>
          </a:p>
          <a:p>
            <a:pPr marL="285750" indent="-285750">
              <a:buFontTx/>
              <a:buChar char="-"/>
            </a:pPr>
            <a:r>
              <a:rPr lang="pt-BR" sz="2000" dirty="0">
                <a:solidFill>
                  <a:schemeClr val="accent4">
                    <a:hueOff val="2021612"/>
                    <a:satOff val="-86562"/>
                    <a:lumOff val="52470"/>
                  </a:schemeClr>
                </a:solidFill>
                <a:latin typeface="Helvetica Neue Light"/>
              </a:rPr>
              <a:t>Candangos do Cerrado IA</a:t>
            </a:r>
            <a:endParaRPr lang="en-US" sz="2000" dirty="0">
              <a:solidFill>
                <a:schemeClr val="accent4">
                  <a:hueOff val="2021612"/>
                  <a:satOff val="-86562"/>
                  <a:lumOff val="52470"/>
                </a:schemeClr>
              </a:solidFill>
              <a:latin typeface="Helvetica Neue Light"/>
            </a:endParaRP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7743053" y="6242282"/>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7" name="Picture 116" descr="This image is an icon of a human being. "/>
          <p:cNvPicPr>
            <a:picLocks noChangeAspect="1"/>
          </p:cNvPicPr>
          <p:nvPr/>
        </p:nvPicPr>
        <p:blipFill>
          <a:blip r:embed="rId5"/>
          <a:stretch>
            <a:fillRect/>
          </a:stretch>
        </p:blipFill>
        <p:spPr>
          <a:xfrm>
            <a:off x="816617" y="3346008"/>
            <a:ext cx="231766" cy="263774"/>
          </a:xfrm>
          <a:prstGeom prst="rect">
            <a:avLst/>
          </a:prstGeom>
        </p:spPr>
      </p:pic>
      <p:sp>
        <p:nvSpPr>
          <p:cNvPr id="2" name="Title 1" hidden="1">
            <a:extLst>
              <a:ext uri="{FF2B5EF4-FFF2-40B4-BE49-F238E27FC236}">
                <a16:creationId xmlns:a16="http://schemas.microsoft.com/office/drawing/2014/main" id="{B61803F9-0687-42F2-AD52-B4E217229BB0}"/>
              </a:ext>
            </a:extLst>
          </p:cNvPr>
          <p:cNvSpPr>
            <a:spLocks noGrp="1"/>
          </p:cNvSpPr>
          <p:nvPr>
            <p:ph type="title" idx="4294967295"/>
          </p:nvPr>
        </p:nvSpPr>
        <p:spPr>
          <a:xfrm>
            <a:off x="0" y="585788"/>
            <a:ext cx="9720263" cy="1498600"/>
          </a:xfrm>
        </p:spPr>
        <p:txBody>
          <a:bodyPr/>
          <a:lstStyle/>
          <a:p>
            <a:r>
              <a:rPr lang="en-US" dirty="0"/>
              <a:t>Slide 7</a:t>
            </a:r>
          </a:p>
        </p:txBody>
      </p:sp>
      <p:sp>
        <p:nvSpPr>
          <p:cNvPr id="4" name="TextBox 3">
            <a:extLst>
              <a:ext uri="{FF2B5EF4-FFF2-40B4-BE49-F238E27FC236}">
                <a16:creationId xmlns:a16="http://schemas.microsoft.com/office/drawing/2014/main" id="{7AD6A44B-1E46-4595-A554-32485D953EAF}"/>
              </a:ext>
            </a:extLst>
          </p:cNvPr>
          <p:cNvSpPr txBox="1"/>
          <p:nvPr/>
        </p:nvSpPr>
        <p:spPr>
          <a:xfrm>
            <a:off x="2471428" y="1143012"/>
            <a:ext cx="3846988" cy="338554"/>
          </a:xfrm>
          <a:prstGeom prst="rect">
            <a:avLst/>
          </a:prstGeom>
          <a:noFill/>
        </p:spPr>
        <p:txBody>
          <a:bodyPr wrap="square" rtlCol="0">
            <a:spAutoFit/>
          </a:bodyPr>
          <a:lstStyle/>
          <a:p>
            <a:r>
              <a:rPr lang="pt-BR" sz="900" dirty="0">
                <a:solidFill>
                  <a:schemeClr val="bg1"/>
                </a:solidFill>
                <a:latin typeface="Helvetica Neue Light"/>
              </a:rPr>
              <a:t> </a:t>
            </a:r>
            <a:r>
              <a:rPr lang="pt-BR" sz="1600" dirty="0">
                <a:solidFill>
                  <a:schemeClr val="accent4">
                    <a:hueOff val="2021612"/>
                    <a:satOff val="-86562"/>
                    <a:lumOff val="52470"/>
                  </a:schemeClr>
                </a:solidFill>
                <a:latin typeface="Helvetica Neue Light"/>
                <a:sym typeface="Helvetica Neue"/>
              </a:rPr>
              <a:t>Data </a:t>
            </a:r>
            <a:r>
              <a:rPr lang="pt-BR" sz="1600" dirty="0" err="1">
                <a:solidFill>
                  <a:schemeClr val="accent4">
                    <a:hueOff val="2021612"/>
                    <a:satOff val="-86562"/>
                    <a:lumOff val="52470"/>
                  </a:schemeClr>
                </a:solidFill>
                <a:latin typeface="Helvetica Neue Light"/>
                <a:sym typeface="Helvetica Neue"/>
              </a:rPr>
              <a:t>Scientist</a:t>
            </a:r>
            <a:r>
              <a:rPr lang="pt-BR" sz="1600" dirty="0">
                <a:solidFill>
                  <a:schemeClr val="accent4">
                    <a:hueOff val="2021612"/>
                    <a:satOff val="-86562"/>
                    <a:lumOff val="52470"/>
                  </a:schemeClr>
                </a:solidFill>
                <a:latin typeface="Helvetica Neue Light"/>
                <a:sym typeface="Helvetica Neue"/>
              </a:rPr>
              <a:t>– </a:t>
            </a:r>
            <a:r>
              <a:rPr lang="pt-BR" sz="1600" dirty="0" err="1">
                <a:solidFill>
                  <a:schemeClr val="accent4">
                    <a:hueOff val="2021612"/>
                    <a:satOff val="-86562"/>
                    <a:lumOff val="52470"/>
                  </a:schemeClr>
                </a:solidFill>
                <a:latin typeface="Helvetica Neue Light"/>
                <a:sym typeface="Helvetica Neue"/>
              </a:rPr>
              <a:t>Cast</a:t>
            </a:r>
            <a:r>
              <a:rPr lang="pt-BR" sz="1600" dirty="0">
                <a:solidFill>
                  <a:schemeClr val="accent4">
                    <a:hueOff val="2021612"/>
                    <a:satOff val="-86562"/>
                    <a:lumOff val="52470"/>
                  </a:schemeClr>
                </a:solidFill>
                <a:latin typeface="Helvetica Neue Light"/>
                <a:sym typeface="Helvetica Neue"/>
              </a:rPr>
              <a:t> </a:t>
            </a:r>
            <a:r>
              <a:rPr lang="pt-BR" sz="1600" dirty="0" err="1">
                <a:solidFill>
                  <a:schemeClr val="accent4">
                    <a:hueOff val="2021612"/>
                    <a:satOff val="-86562"/>
                    <a:lumOff val="52470"/>
                  </a:schemeClr>
                </a:solidFill>
                <a:latin typeface="Helvetica Neue Light"/>
                <a:sym typeface="Helvetica Neue"/>
              </a:rPr>
              <a:t>Group</a:t>
            </a:r>
            <a:endParaRPr lang="en-US" sz="1600" dirty="0">
              <a:solidFill>
                <a:schemeClr val="accent4">
                  <a:hueOff val="2021612"/>
                  <a:satOff val="-86562"/>
                  <a:lumOff val="52470"/>
                </a:schemeClr>
              </a:solidFill>
              <a:latin typeface="Helvetica Neue Light"/>
              <a:sym typeface="Helvetica Neue"/>
            </a:endParaRPr>
          </a:p>
        </p:txBody>
      </p:sp>
      <p:sp>
        <p:nvSpPr>
          <p:cNvPr id="38" name="TextBox 37">
            <a:extLst>
              <a:ext uri="{FF2B5EF4-FFF2-40B4-BE49-F238E27FC236}">
                <a16:creationId xmlns:a16="http://schemas.microsoft.com/office/drawing/2014/main" id="{C7E6F21C-899A-464D-86C7-C44ABC0F724C}"/>
              </a:ext>
            </a:extLst>
          </p:cNvPr>
          <p:cNvSpPr txBox="1"/>
          <p:nvPr/>
        </p:nvSpPr>
        <p:spPr>
          <a:xfrm>
            <a:off x="2440835" y="2197064"/>
            <a:ext cx="2311658" cy="369332"/>
          </a:xfrm>
          <a:prstGeom prst="rect">
            <a:avLst/>
          </a:prstGeom>
          <a:noFill/>
        </p:spPr>
        <p:txBody>
          <a:bodyPr wrap="none" rtlCol="0">
            <a:spAutoFit/>
          </a:bodyPr>
          <a:lstStyle/>
          <a:p>
            <a:r>
              <a:rPr lang="pt-BR" dirty="0">
                <a:solidFill>
                  <a:schemeClr val="bg1"/>
                </a:solidFill>
              </a:rPr>
              <a:t> </a:t>
            </a:r>
            <a:r>
              <a:rPr lang="pt-BR" sz="1600" dirty="0">
                <a:solidFill>
                  <a:schemeClr val="accent4">
                    <a:hueOff val="2021612"/>
                    <a:satOff val="-86562"/>
                    <a:lumOff val="52470"/>
                  </a:schemeClr>
                </a:solidFill>
                <a:latin typeface="Helvetica Neue Light"/>
              </a:rPr>
              <a:t>8 Anos atuando com BI</a:t>
            </a:r>
            <a:endParaRPr lang="en-US" sz="1600" dirty="0">
              <a:solidFill>
                <a:schemeClr val="accent4">
                  <a:hueOff val="2021612"/>
                  <a:satOff val="-86562"/>
                  <a:lumOff val="52470"/>
                </a:schemeClr>
              </a:solidFill>
              <a:latin typeface="Helvetica Neue Light"/>
            </a:endParaRPr>
          </a:p>
        </p:txBody>
      </p:sp>
      <p:sp>
        <p:nvSpPr>
          <p:cNvPr id="39" name="TextBox 38">
            <a:extLst>
              <a:ext uri="{FF2B5EF4-FFF2-40B4-BE49-F238E27FC236}">
                <a16:creationId xmlns:a16="http://schemas.microsoft.com/office/drawing/2014/main" id="{E472AF72-24E7-4701-94C4-51D411FF10B0}"/>
              </a:ext>
            </a:extLst>
          </p:cNvPr>
          <p:cNvSpPr txBox="1"/>
          <p:nvPr/>
        </p:nvSpPr>
        <p:spPr>
          <a:xfrm>
            <a:off x="2440835" y="3254339"/>
            <a:ext cx="3576941" cy="369332"/>
          </a:xfrm>
          <a:prstGeom prst="rect">
            <a:avLst/>
          </a:prstGeom>
          <a:noFill/>
        </p:spPr>
        <p:txBody>
          <a:bodyPr wrap="none" rtlCol="0">
            <a:spAutoFit/>
          </a:bodyPr>
          <a:lstStyle/>
          <a:p>
            <a:r>
              <a:rPr lang="pt-BR" dirty="0">
                <a:solidFill>
                  <a:schemeClr val="bg1"/>
                </a:solidFill>
              </a:rPr>
              <a:t> </a:t>
            </a:r>
            <a:r>
              <a:rPr lang="pt-BR" sz="1600" dirty="0">
                <a:solidFill>
                  <a:schemeClr val="accent4">
                    <a:hueOff val="2021612"/>
                    <a:satOff val="-86562"/>
                    <a:lumOff val="52470"/>
                  </a:schemeClr>
                </a:solidFill>
                <a:latin typeface="Helvetica Neue Light"/>
              </a:rPr>
              <a:t>MBA Análise de dados BI e BIG DATA</a:t>
            </a:r>
            <a:endParaRPr lang="en-US" sz="1600" dirty="0">
              <a:solidFill>
                <a:schemeClr val="accent4">
                  <a:hueOff val="2021612"/>
                  <a:satOff val="-86562"/>
                  <a:lumOff val="52470"/>
                </a:schemeClr>
              </a:solidFill>
              <a:latin typeface="Helvetica Neue Light"/>
            </a:endParaRPr>
          </a:p>
        </p:txBody>
      </p:sp>
      <p:sp>
        <p:nvSpPr>
          <p:cNvPr id="42" name="TextBox 41">
            <a:extLst>
              <a:ext uri="{FF2B5EF4-FFF2-40B4-BE49-F238E27FC236}">
                <a16:creationId xmlns:a16="http://schemas.microsoft.com/office/drawing/2014/main" id="{4F0E2ADE-7EC1-4CA3-8948-2036A4B66736}"/>
              </a:ext>
            </a:extLst>
          </p:cNvPr>
          <p:cNvSpPr txBox="1"/>
          <p:nvPr/>
        </p:nvSpPr>
        <p:spPr>
          <a:xfrm>
            <a:off x="9002811" y="2467600"/>
            <a:ext cx="1408719" cy="400110"/>
          </a:xfrm>
          <a:prstGeom prst="rect">
            <a:avLst/>
          </a:prstGeom>
          <a:noFill/>
        </p:spPr>
        <p:txBody>
          <a:bodyPr wrap="none" rtlCol="0">
            <a:spAutoFit/>
          </a:bodyPr>
          <a:lstStyle/>
          <a:p>
            <a:r>
              <a:rPr lang="pt-BR" sz="2000" b="1" dirty="0">
                <a:solidFill>
                  <a:schemeClr val="accent4">
                    <a:hueOff val="2021612"/>
                    <a:satOff val="-86562"/>
                    <a:lumOff val="52470"/>
                  </a:schemeClr>
                </a:solidFill>
                <a:latin typeface="Helvetica Neue Light"/>
              </a:rPr>
              <a:t>FILIPE LUZ</a:t>
            </a:r>
            <a:endParaRPr lang="en-US" sz="2000" b="1" dirty="0">
              <a:solidFill>
                <a:schemeClr val="accent4">
                  <a:hueOff val="2021612"/>
                  <a:satOff val="-86562"/>
                  <a:lumOff val="52470"/>
                </a:schemeClr>
              </a:solidFill>
              <a:latin typeface="Helvetica Neue Light"/>
            </a:endParaRPr>
          </a:p>
        </p:txBody>
      </p:sp>
      <p:pic>
        <p:nvPicPr>
          <p:cNvPr id="6" name="Picture 5" descr="A person smiling for the camera&#10;&#10;Description automatically generated">
            <a:extLst>
              <a:ext uri="{FF2B5EF4-FFF2-40B4-BE49-F238E27FC236}">
                <a16:creationId xmlns:a16="http://schemas.microsoft.com/office/drawing/2014/main" id="{95D1AA91-055B-4DEC-8EB0-FBC0AB2800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9566" y="842153"/>
            <a:ext cx="1667417" cy="1667417"/>
          </a:xfrm>
          <a:prstGeom prst="ellipse">
            <a:avLst/>
          </a:prstGeom>
          <a:ln>
            <a:noFill/>
          </a:ln>
          <a:effectLst>
            <a:softEdge rad="112500"/>
          </a:effectLst>
        </p:spPr>
      </p:pic>
      <p:sp>
        <p:nvSpPr>
          <p:cNvPr id="5" name="Rectangle 4">
            <a:extLst>
              <a:ext uri="{FF2B5EF4-FFF2-40B4-BE49-F238E27FC236}">
                <a16:creationId xmlns:a16="http://schemas.microsoft.com/office/drawing/2014/main" id="{56D146BB-3E64-44E8-B5C6-33E9E7B3F10A}"/>
              </a:ext>
            </a:extLst>
          </p:cNvPr>
          <p:cNvSpPr/>
          <p:nvPr/>
        </p:nvSpPr>
        <p:spPr>
          <a:xfrm>
            <a:off x="7642667" y="5795404"/>
            <a:ext cx="4332725" cy="830997"/>
          </a:xfrm>
          <a:prstGeom prst="rect">
            <a:avLst/>
          </a:prstGeom>
        </p:spPr>
        <p:txBody>
          <a:bodyPr wrap="none">
            <a:spAutoFit/>
          </a:bodyPr>
          <a:lstStyle/>
          <a:p>
            <a:r>
              <a:rPr lang="en-US" sz="1600" dirty="0">
                <a:solidFill>
                  <a:schemeClr val="bg1"/>
                </a:solidFill>
                <a:latin typeface="Helvetica Neue Light"/>
                <a:hlinkClick r:id="rId7">
                  <a:extLst>
                    <a:ext uri="{A12FA001-AC4F-418D-AE19-62706E023703}">
                      <ahyp:hlinkClr xmlns:ahyp="http://schemas.microsoft.com/office/drawing/2018/hyperlinkcolor" val="tx"/>
                    </a:ext>
                  </a:extLst>
                </a:hlinkClick>
              </a:rPr>
              <a:t>https://github.com/FIlipeRBLuz</a:t>
            </a:r>
            <a:br>
              <a:rPr lang="en-US" sz="1600" dirty="0">
                <a:solidFill>
                  <a:schemeClr val="bg1"/>
                </a:solidFill>
                <a:latin typeface="Helvetica Neue Light"/>
              </a:rPr>
            </a:br>
            <a:endParaRPr lang="en-US" sz="1600" dirty="0">
              <a:solidFill>
                <a:schemeClr val="bg1"/>
              </a:solidFill>
              <a:latin typeface="Helvetica Neue Light"/>
            </a:endParaRPr>
          </a:p>
          <a:p>
            <a:r>
              <a:rPr lang="pt-BR" sz="1600" dirty="0">
                <a:solidFill>
                  <a:schemeClr val="bg1"/>
                </a:solidFill>
                <a:latin typeface="Helvetica Neue Light"/>
              </a:rPr>
              <a:t>https://www.linkedin.com/in/filipe-luz-a803893a</a:t>
            </a:r>
            <a:endParaRPr lang="en-US" sz="1600" dirty="0">
              <a:solidFill>
                <a:schemeClr val="bg1"/>
              </a:solidFill>
              <a:latin typeface="Helvetica Neue Light"/>
            </a:endParaRPr>
          </a:p>
        </p:txBody>
      </p:sp>
    </p:spTree>
    <p:extLst>
      <p:ext uri="{BB962C8B-B14F-4D97-AF65-F5344CB8AC3E}">
        <p14:creationId xmlns:p14="http://schemas.microsoft.com/office/powerpoint/2010/main" val="172723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6EA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8591-77EB-47F4-B86B-7033BFB45E76}"/>
              </a:ext>
            </a:extLst>
          </p:cNvPr>
          <p:cNvSpPr txBox="1">
            <a:spLocks/>
          </p:cNvSpPr>
          <p:nvPr/>
        </p:nvSpPr>
        <p:spPr>
          <a:xfrm>
            <a:off x="276623" y="-142048"/>
            <a:ext cx="7501651" cy="1090938"/>
          </a:xfrm>
          <a:prstGeom prst="rect">
            <a:avLst/>
          </a:prstGeom>
        </p:spPr>
        <p:txBody>
          <a:bodyPr anchor="b">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defTabSz="292100">
              <a:lnSpc>
                <a:spcPct val="100000"/>
              </a:lnSpc>
              <a:spcBef>
                <a:spcPts val="1200"/>
              </a:spcBef>
              <a:spcAft>
                <a:spcPts val="200"/>
              </a:spcAft>
              <a:buClr>
                <a:schemeClr val="accent1"/>
              </a:buClr>
              <a:buSzPct val="100000"/>
              <a:defRPr>
                <a:solidFill>
                  <a:srgbClr val="000000"/>
                </a:solidFill>
              </a:defRPr>
            </a:pPr>
            <a:r>
              <a:rPr lang="en-US" sz="4250" dirty="0" err="1">
                <a:solidFill>
                  <a:srgbClr val="FFFFFF"/>
                </a:solidFill>
                <a:latin typeface="Helvetica Neue Light"/>
                <a:sym typeface="Helvetica Neue Light"/>
              </a:rPr>
              <a:t>Conceito</a:t>
            </a:r>
            <a:r>
              <a:rPr lang="en-US" sz="4250" dirty="0">
                <a:solidFill>
                  <a:srgbClr val="FFFFFF"/>
                </a:solidFill>
                <a:latin typeface="Helvetica Neue Light"/>
                <a:sym typeface="Helvetica Neue Light"/>
              </a:rPr>
              <a:t> de </a:t>
            </a:r>
            <a:r>
              <a:rPr lang="en-US" sz="4250" dirty="0" err="1">
                <a:solidFill>
                  <a:srgbClr val="FFFFFF"/>
                </a:solidFill>
                <a:latin typeface="Helvetica Neue Light"/>
                <a:sym typeface="Helvetica Neue Light"/>
              </a:rPr>
              <a:t>anomalia</a:t>
            </a:r>
            <a:endParaRPr lang="en-US" sz="4250" dirty="0">
              <a:solidFill>
                <a:srgbClr val="FFFFFF"/>
              </a:solidFill>
              <a:latin typeface="Helvetica Neue Light"/>
              <a:sym typeface="Helvetica Neue Light"/>
            </a:endParaRPr>
          </a:p>
        </p:txBody>
      </p:sp>
      <p:pic>
        <p:nvPicPr>
          <p:cNvPr id="3" name="pasted-image.pdf">
            <a:extLst>
              <a:ext uri="{FF2B5EF4-FFF2-40B4-BE49-F238E27FC236}">
                <a16:creationId xmlns:a16="http://schemas.microsoft.com/office/drawing/2014/main" id="{9B9CEB0E-2693-4123-8197-E4EA41793161}"/>
              </a:ext>
            </a:extLst>
          </p:cNvPr>
          <p:cNvPicPr>
            <a:picLocks noChangeAspect="1"/>
          </p:cNvPicPr>
          <p:nvPr/>
        </p:nvPicPr>
        <p:blipFill>
          <a:blip r:embed="rId2"/>
          <a:stretch>
            <a:fillRect/>
          </a:stretch>
        </p:blipFill>
        <p:spPr>
          <a:xfrm>
            <a:off x="8998915" y="6249937"/>
            <a:ext cx="3004072" cy="425628"/>
          </a:xfrm>
          <a:prstGeom prst="rect">
            <a:avLst/>
          </a:prstGeom>
        </p:spPr>
      </p:pic>
      <p:pic>
        <p:nvPicPr>
          <p:cNvPr id="11" name="Picture 10" descr="A close up of a sign&#10;&#10;Description automatically generated">
            <a:extLst>
              <a:ext uri="{FF2B5EF4-FFF2-40B4-BE49-F238E27FC236}">
                <a16:creationId xmlns:a16="http://schemas.microsoft.com/office/drawing/2014/main" id="{DE155D4C-0ABA-4AF6-8DCC-C3DEA394B7F3}"/>
              </a:ext>
            </a:extLst>
          </p:cNvPr>
          <p:cNvPicPr>
            <a:picLocks noChangeAspect="1"/>
          </p:cNvPicPr>
          <p:nvPr/>
        </p:nvPicPr>
        <p:blipFill>
          <a:blip r:embed="rId3"/>
          <a:stretch>
            <a:fillRect/>
          </a:stretch>
        </p:blipFill>
        <p:spPr>
          <a:xfrm>
            <a:off x="7017027" y="0"/>
            <a:ext cx="5174974" cy="6858000"/>
          </a:xfrm>
          <a:prstGeom prst="rect">
            <a:avLst/>
          </a:prstGeom>
        </p:spPr>
      </p:pic>
      <p:sp>
        <p:nvSpPr>
          <p:cNvPr id="7" name="Rectangle 6">
            <a:extLst>
              <a:ext uri="{FF2B5EF4-FFF2-40B4-BE49-F238E27FC236}">
                <a16:creationId xmlns:a16="http://schemas.microsoft.com/office/drawing/2014/main" id="{6F5B7F64-C4E9-4D5B-95EE-7D08D086E95A}"/>
              </a:ext>
            </a:extLst>
          </p:cNvPr>
          <p:cNvSpPr/>
          <p:nvPr/>
        </p:nvSpPr>
        <p:spPr>
          <a:xfrm>
            <a:off x="0" y="1838741"/>
            <a:ext cx="12192000" cy="335942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 name="Picture 5" descr="A picture containing large, many, bear, lot&#10;&#10;Description automatically generated">
            <a:extLst>
              <a:ext uri="{FF2B5EF4-FFF2-40B4-BE49-F238E27FC236}">
                <a16:creationId xmlns:a16="http://schemas.microsoft.com/office/drawing/2014/main" id="{83C4DB8C-5937-4092-8834-A29D07E14482}"/>
              </a:ext>
            </a:extLst>
          </p:cNvPr>
          <p:cNvPicPr>
            <a:picLocks noChangeAspect="1"/>
          </p:cNvPicPr>
          <p:nvPr/>
        </p:nvPicPr>
        <p:blipFill>
          <a:blip r:embed="rId4">
            <a:alphaModFix/>
          </a:blip>
          <a:stretch>
            <a:fillRect/>
          </a:stretch>
        </p:blipFill>
        <p:spPr>
          <a:xfrm>
            <a:off x="276623" y="2229268"/>
            <a:ext cx="4460478" cy="2585565"/>
          </a:xfrm>
          <a:prstGeom prst="rect">
            <a:avLst/>
          </a:prstGeom>
          <a:effectLst>
            <a:outerShdw blurRad="50800" dist="50800" dir="5400000" algn="ctr" rotWithShape="0">
              <a:srgbClr val="000000">
                <a:alpha val="0"/>
              </a:srgbClr>
            </a:outerShdw>
          </a:effectLst>
        </p:spPr>
      </p:pic>
      <p:cxnSp>
        <p:nvCxnSpPr>
          <p:cNvPr id="9" name="Straight Connector 8">
            <a:extLst>
              <a:ext uri="{FF2B5EF4-FFF2-40B4-BE49-F238E27FC236}">
                <a16:creationId xmlns:a16="http://schemas.microsoft.com/office/drawing/2014/main" id="{D50084DB-2C31-4F4F-8680-72E9B51FF030}"/>
              </a:ext>
            </a:extLst>
          </p:cNvPr>
          <p:cNvCxnSpPr/>
          <p:nvPr/>
        </p:nvCxnSpPr>
        <p:spPr>
          <a:xfrm>
            <a:off x="0" y="874643"/>
            <a:ext cx="12192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0B9CE154-2E17-499B-8E75-17D275CBC5EF}"/>
              </a:ext>
            </a:extLst>
          </p:cNvPr>
          <p:cNvSpPr txBox="1"/>
          <p:nvPr/>
        </p:nvSpPr>
        <p:spPr>
          <a:xfrm>
            <a:off x="4737101" y="2544954"/>
            <a:ext cx="7394653"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a:t>O que </a:t>
            </a:r>
            <a:r>
              <a:rPr lang="en-US" sz="2400" dirty="0" err="1"/>
              <a:t>desvia</a:t>
            </a:r>
            <a:r>
              <a:rPr lang="en-US" sz="2400" dirty="0"/>
              <a:t> do normal, </a:t>
            </a:r>
            <a:r>
              <a:rPr lang="en-US" sz="2400" dirty="0" err="1"/>
              <a:t>trata</a:t>
            </a:r>
            <a:r>
              <a:rPr lang="en-US" sz="2400" dirty="0"/>
              <a:t>-se da </a:t>
            </a:r>
            <a:r>
              <a:rPr lang="en-US" sz="2400" dirty="0" err="1"/>
              <a:t>particularidade</a:t>
            </a:r>
            <a:r>
              <a:rPr lang="en-US" sz="2400" dirty="0"/>
              <a:t> </a:t>
            </a:r>
            <a:r>
              <a:rPr lang="en-US" sz="2400" dirty="0" err="1"/>
              <a:t>ou</a:t>
            </a:r>
            <a:br>
              <a:rPr lang="en-US" sz="2400" dirty="0"/>
            </a:br>
            <a:r>
              <a:rPr lang="en-US" sz="2400" dirty="0" err="1"/>
              <a:t>condição</a:t>
            </a:r>
            <a:r>
              <a:rPr lang="en-US" sz="2400" dirty="0"/>
              <a:t> do que é </a:t>
            </a:r>
            <a:r>
              <a:rPr lang="en-US" sz="2400" dirty="0" err="1"/>
              <a:t>anômalo</a:t>
            </a:r>
            <a:r>
              <a:rPr lang="en-US" sz="2400" dirty="0"/>
              <a:t>, fora do </a:t>
            </a:r>
            <a:r>
              <a:rPr lang="en-US" sz="2400" dirty="0" err="1"/>
              <a:t>comum</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É </a:t>
            </a:r>
            <a:r>
              <a:rPr lang="en-US" sz="2400" dirty="0" err="1"/>
              <a:t>tudo</a:t>
            </a:r>
            <a:r>
              <a:rPr lang="en-US" sz="2400" dirty="0"/>
              <a:t> </a:t>
            </a:r>
            <a:r>
              <a:rPr lang="en-US" sz="2400" dirty="0" err="1"/>
              <a:t>aquilo</a:t>
            </a:r>
            <a:r>
              <a:rPr lang="en-US" sz="2400" dirty="0"/>
              <a:t> </a:t>
            </a:r>
            <a:r>
              <a:rPr lang="en-US" sz="2400" dirty="0" err="1"/>
              <a:t>considerado</a:t>
            </a:r>
            <a:r>
              <a:rPr lang="en-US" sz="2400" dirty="0"/>
              <a:t> anormal, </a:t>
            </a:r>
            <a:r>
              <a:rPr lang="en-US" sz="2400" dirty="0" err="1"/>
              <a:t>sendo</a:t>
            </a:r>
            <a:r>
              <a:rPr lang="en-US" sz="2400" dirty="0"/>
              <a:t> </a:t>
            </a:r>
            <a:r>
              <a:rPr lang="en-US" sz="2400" dirty="0" err="1"/>
              <a:t>sinônimo</a:t>
            </a:r>
            <a:r>
              <a:rPr lang="en-US" sz="2400" dirty="0"/>
              <a:t> </a:t>
            </a:r>
            <a:br>
              <a:rPr lang="en-US" sz="2400" dirty="0"/>
            </a:br>
            <a:r>
              <a:rPr lang="en-US" sz="2400" dirty="0"/>
              <a:t>de </a:t>
            </a:r>
            <a:r>
              <a:rPr lang="en-US" sz="2400" dirty="0" err="1"/>
              <a:t>anormalidade</a:t>
            </a:r>
            <a:r>
              <a:rPr lang="en-US" sz="2400" dirty="0"/>
              <a:t> </a:t>
            </a:r>
            <a:r>
              <a:rPr lang="en-US" sz="2400" dirty="0" err="1"/>
              <a:t>ou</a:t>
            </a:r>
            <a:r>
              <a:rPr lang="en-US" sz="2400" dirty="0"/>
              <a:t> </a:t>
            </a:r>
            <a:r>
              <a:rPr lang="en-US" sz="2400" dirty="0" err="1"/>
              <a:t>aberração</a:t>
            </a:r>
            <a:r>
              <a:rPr lang="en-US" sz="2400" dirty="0"/>
              <a:t>.</a:t>
            </a:r>
            <a:endParaRPr lang="pt-BR" sz="2400" dirty="0"/>
          </a:p>
        </p:txBody>
      </p:sp>
      <p:pic>
        <p:nvPicPr>
          <p:cNvPr id="12" name="pasted-image.pdf">
            <a:extLst>
              <a:ext uri="{FF2B5EF4-FFF2-40B4-BE49-F238E27FC236}">
                <a16:creationId xmlns:a16="http://schemas.microsoft.com/office/drawing/2014/main" id="{24E75F69-D9B9-4E03-B219-DECBCDB6194B}"/>
              </a:ext>
            </a:extLst>
          </p:cNvPr>
          <p:cNvPicPr>
            <a:picLocks noChangeAspect="1"/>
          </p:cNvPicPr>
          <p:nvPr/>
        </p:nvPicPr>
        <p:blipFill>
          <a:blip r:embed="rId2"/>
          <a:stretch>
            <a:fillRect/>
          </a:stretch>
        </p:blipFill>
        <p:spPr>
          <a:xfrm>
            <a:off x="276623" y="6249937"/>
            <a:ext cx="3004072" cy="425628"/>
          </a:xfrm>
          <a:prstGeom prst="rect">
            <a:avLst/>
          </a:prstGeom>
        </p:spPr>
      </p:pic>
    </p:spTree>
    <p:extLst>
      <p:ext uri="{BB962C8B-B14F-4D97-AF65-F5344CB8AC3E}">
        <p14:creationId xmlns:p14="http://schemas.microsoft.com/office/powerpoint/2010/main" val="279244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6EA9"/>
        </a:solidFill>
        <a:effectLst/>
      </p:bgPr>
    </p:bg>
    <p:spTree>
      <p:nvGrpSpPr>
        <p:cNvPr id="1" name=""/>
        <p:cNvGrpSpPr/>
        <p:nvPr/>
      </p:nvGrpSpPr>
      <p:grpSpPr>
        <a:xfrm>
          <a:off x="0" y="0"/>
          <a:ext cx="0" cy="0"/>
          <a:chOff x="0" y="0"/>
          <a:chExt cx="0" cy="0"/>
        </a:xfrm>
      </p:grpSpPr>
      <p:pic>
        <p:nvPicPr>
          <p:cNvPr id="3" name="pasted-image.pdf">
            <a:extLst>
              <a:ext uri="{FF2B5EF4-FFF2-40B4-BE49-F238E27FC236}">
                <a16:creationId xmlns:a16="http://schemas.microsoft.com/office/drawing/2014/main" id="{9B9CEB0E-2693-4123-8197-E4EA41793161}"/>
              </a:ext>
            </a:extLst>
          </p:cNvPr>
          <p:cNvPicPr>
            <a:picLocks noChangeAspect="1"/>
          </p:cNvPicPr>
          <p:nvPr/>
        </p:nvPicPr>
        <p:blipFill>
          <a:blip r:embed="rId2"/>
          <a:stretch>
            <a:fillRect/>
          </a:stretch>
        </p:blipFill>
        <p:spPr>
          <a:xfrm>
            <a:off x="8998915" y="6249937"/>
            <a:ext cx="3004072" cy="425628"/>
          </a:xfrm>
          <a:prstGeom prst="rect">
            <a:avLst/>
          </a:prstGeom>
        </p:spPr>
      </p:pic>
      <p:pic>
        <p:nvPicPr>
          <p:cNvPr id="11" name="Picture 10" descr="A close up of a sign&#10;&#10;Description automatically generated">
            <a:extLst>
              <a:ext uri="{FF2B5EF4-FFF2-40B4-BE49-F238E27FC236}">
                <a16:creationId xmlns:a16="http://schemas.microsoft.com/office/drawing/2014/main" id="{DE155D4C-0ABA-4AF6-8DCC-C3DEA394B7F3}"/>
              </a:ext>
            </a:extLst>
          </p:cNvPr>
          <p:cNvPicPr>
            <a:picLocks noChangeAspect="1"/>
          </p:cNvPicPr>
          <p:nvPr/>
        </p:nvPicPr>
        <p:blipFill>
          <a:blip r:embed="rId3"/>
          <a:stretch>
            <a:fillRect/>
          </a:stretch>
        </p:blipFill>
        <p:spPr>
          <a:xfrm>
            <a:off x="7017027" y="0"/>
            <a:ext cx="5174974" cy="6858000"/>
          </a:xfrm>
          <a:prstGeom prst="rect">
            <a:avLst/>
          </a:prstGeom>
        </p:spPr>
      </p:pic>
      <p:cxnSp>
        <p:nvCxnSpPr>
          <p:cNvPr id="9" name="Straight Connector 8">
            <a:extLst>
              <a:ext uri="{FF2B5EF4-FFF2-40B4-BE49-F238E27FC236}">
                <a16:creationId xmlns:a16="http://schemas.microsoft.com/office/drawing/2014/main" id="{D50084DB-2C31-4F4F-8680-72E9B51FF030}"/>
              </a:ext>
            </a:extLst>
          </p:cNvPr>
          <p:cNvCxnSpPr/>
          <p:nvPr/>
        </p:nvCxnSpPr>
        <p:spPr>
          <a:xfrm>
            <a:off x="0" y="874643"/>
            <a:ext cx="12192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5BE9A4D9-EB5F-4ED8-9479-535182262C79}"/>
              </a:ext>
            </a:extLst>
          </p:cNvPr>
          <p:cNvPicPr>
            <a:picLocks noChangeAspect="1"/>
          </p:cNvPicPr>
          <p:nvPr/>
        </p:nvPicPr>
        <p:blipFill>
          <a:blip r:embed="rId4"/>
          <a:stretch>
            <a:fillRect/>
          </a:stretch>
        </p:blipFill>
        <p:spPr>
          <a:xfrm>
            <a:off x="401629" y="2415209"/>
            <a:ext cx="6468730" cy="3339548"/>
          </a:xfrm>
          <a:prstGeom prst="rect">
            <a:avLst/>
          </a:prstGeom>
        </p:spPr>
      </p:pic>
      <p:sp>
        <p:nvSpPr>
          <p:cNvPr id="12" name="TextBox 11">
            <a:extLst>
              <a:ext uri="{FF2B5EF4-FFF2-40B4-BE49-F238E27FC236}">
                <a16:creationId xmlns:a16="http://schemas.microsoft.com/office/drawing/2014/main" id="{EBF7D701-EBD8-4C83-A431-BC72D3473494}"/>
              </a:ext>
            </a:extLst>
          </p:cNvPr>
          <p:cNvSpPr txBox="1"/>
          <p:nvPr/>
        </p:nvSpPr>
        <p:spPr>
          <a:xfrm>
            <a:off x="276622" y="1387038"/>
            <a:ext cx="6574941"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err="1">
                <a:solidFill>
                  <a:schemeClr val="bg1"/>
                </a:solidFill>
              </a:rPr>
              <a:t>Distribuição</a:t>
            </a:r>
            <a:r>
              <a:rPr lang="en-US" sz="2400" dirty="0">
                <a:solidFill>
                  <a:schemeClr val="bg1"/>
                </a:solidFill>
              </a:rPr>
              <a:t> Normal (Com </a:t>
            </a:r>
            <a:r>
              <a:rPr lang="en-US" sz="2400" dirty="0" err="1">
                <a:solidFill>
                  <a:schemeClr val="bg1"/>
                </a:solidFill>
              </a:rPr>
              <a:t>Estatística</a:t>
            </a:r>
            <a:r>
              <a:rPr lang="en-US" sz="2400" dirty="0">
                <a:solidFill>
                  <a:schemeClr val="bg1"/>
                </a:solidFill>
              </a:rPr>
              <a:t> </a:t>
            </a:r>
            <a:r>
              <a:rPr lang="en-US" sz="2400" dirty="0" err="1">
                <a:solidFill>
                  <a:schemeClr val="bg1"/>
                </a:solidFill>
              </a:rPr>
              <a:t>Paramétrica</a:t>
            </a:r>
            <a:r>
              <a:rPr lang="en-US" sz="2400" dirty="0">
                <a:solidFill>
                  <a:schemeClr val="bg1"/>
                </a:solidFill>
              </a:rPr>
              <a:t>)</a:t>
            </a:r>
            <a:endParaRPr lang="pt-BR" sz="2400" dirty="0">
              <a:solidFill>
                <a:schemeClr val="bg1"/>
              </a:solidFill>
            </a:endParaRPr>
          </a:p>
        </p:txBody>
      </p:sp>
      <p:sp>
        <p:nvSpPr>
          <p:cNvPr id="8" name="TextBox 7">
            <a:extLst>
              <a:ext uri="{FF2B5EF4-FFF2-40B4-BE49-F238E27FC236}">
                <a16:creationId xmlns:a16="http://schemas.microsoft.com/office/drawing/2014/main" id="{14256492-B625-4A6F-8017-62AE6FC00E4D}"/>
              </a:ext>
            </a:extLst>
          </p:cNvPr>
          <p:cNvSpPr txBox="1"/>
          <p:nvPr/>
        </p:nvSpPr>
        <p:spPr>
          <a:xfrm>
            <a:off x="7614991" y="2629842"/>
            <a:ext cx="4387996" cy="2677656"/>
          </a:xfrm>
          <a:prstGeom prst="rect">
            <a:avLst/>
          </a:prstGeom>
          <a:noFill/>
        </p:spPr>
        <p:txBody>
          <a:bodyPr wrap="none" rtlCol="0">
            <a:spAutoFit/>
          </a:bodyPr>
          <a:lstStyle/>
          <a:p>
            <a:r>
              <a:rPr lang="en-US" sz="2000" dirty="0">
                <a:solidFill>
                  <a:schemeClr val="bg1"/>
                </a:solidFill>
              </a:rPr>
              <a:t>Podemos a </a:t>
            </a:r>
            <a:r>
              <a:rPr lang="en-US" sz="2000" dirty="0" err="1">
                <a:solidFill>
                  <a:schemeClr val="bg1"/>
                </a:solidFill>
              </a:rPr>
              <a:t>partir</a:t>
            </a:r>
            <a:r>
              <a:rPr lang="en-US" sz="2000" dirty="0">
                <a:solidFill>
                  <a:schemeClr val="bg1"/>
                </a:solidFill>
              </a:rPr>
              <a:t> da </a:t>
            </a:r>
            <a:r>
              <a:rPr lang="en-US" sz="2000" dirty="0" err="1">
                <a:solidFill>
                  <a:schemeClr val="bg1"/>
                </a:solidFill>
              </a:rPr>
              <a:t>comprovação</a:t>
            </a:r>
            <a:br>
              <a:rPr lang="en-US" sz="2000" dirty="0">
                <a:solidFill>
                  <a:schemeClr val="bg1"/>
                </a:solidFill>
              </a:rPr>
            </a:br>
            <a:r>
              <a:rPr lang="en-US" sz="2000" dirty="0">
                <a:solidFill>
                  <a:schemeClr val="bg1"/>
                </a:solidFill>
              </a:rPr>
              <a:t>de que </a:t>
            </a:r>
            <a:r>
              <a:rPr lang="en-US" sz="2000" dirty="0" err="1">
                <a:solidFill>
                  <a:schemeClr val="bg1"/>
                </a:solidFill>
              </a:rPr>
              <a:t>trabalhamos</a:t>
            </a:r>
            <a:r>
              <a:rPr lang="en-US" sz="2000" dirty="0">
                <a:solidFill>
                  <a:schemeClr val="bg1"/>
                </a:solidFill>
              </a:rPr>
              <a:t> com </a:t>
            </a:r>
            <a:r>
              <a:rPr lang="en-US" sz="2000" dirty="0" err="1">
                <a:solidFill>
                  <a:schemeClr val="bg1"/>
                </a:solidFill>
              </a:rPr>
              <a:t>uma</a:t>
            </a:r>
            <a:r>
              <a:rPr lang="en-US" sz="2000" dirty="0">
                <a:solidFill>
                  <a:schemeClr val="bg1"/>
                </a:solidFill>
              </a:rPr>
              <a:t> </a:t>
            </a:r>
            <a:br>
              <a:rPr lang="en-US" sz="2000" dirty="0">
                <a:solidFill>
                  <a:schemeClr val="bg1"/>
                </a:solidFill>
              </a:rPr>
            </a:br>
            <a:r>
              <a:rPr lang="en-US" sz="2000" dirty="0" err="1">
                <a:solidFill>
                  <a:schemeClr val="bg1"/>
                </a:solidFill>
              </a:rPr>
              <a:t>medida</a:t>
            </a:r>
            <a:r>
              <a:rPr lang="en-US" sz="2000" dirty="0">
                <a:solidFill>
                  <a:schemeClr val="bg1"/>
                </a:solidFill>
              </a:rPr>
              <a:t> normal </a:t>
            </a:r>
            <a:r>
              <a:rPr lang="en-US" sz="2000" dirty="0" err="1">
                <a:solidFill>
                  <a:schemeClr val="bg1"/>
                </a:solidFill>
              </a:rPr>
              <a:t>utilizarmos</a:t>
            </a:r>
            <a:r>
              <a:rPr lang="en-US" sz="2000" dirty="0">
                <a:solidFill>
                  <a:schemeClr val="bg1"/>
                </a:solidFill>
              </a:rPr>
              <a:t> </a:t>
            </a:r>
            <a:r>
              <a:rPr lang="en-US" sz="2000" dirty="0" err="1">
                <a:solidFill>
                  <a:schemeClr val="bg1"/>
                </a:solidFill>
              </a:rPr>
              <a:t>como</a:t>
            </a:r>
            <a:br>
              <a:rPr lang="en-US" sz="2000" dirty="0">
                <a:solidFill>
                  <a:schemeClr val="bg1"/>
                </a:solidFill>
              </a:rPr>
            </a:br>
            <a:r>
              <a:rPr lang="en-US" sz="2000" dirty="0">
                <a:solidFill>
                  <a:schemeClr val="bg1"/>
                </a:solidFill>
              </a:rPr>
              <a:t>base a </a:t>
            </a:r>
            <a:r>
              <a:rPr lang="en-US" sz="2000" dirty="0" err="1">
                <a:solidFill>
                  <a:schemeClr val="bg1"/>
                </a:solidFill>
              </a:rPr>
              <a:t>regra</a:t>
            </a:r>
            <a:r>
              <a:rPr lang="en-US" sz="2000" dirty="0">
                <a:solidFill>
                  <a:schemeClr val="bg1"/>
                </a:solidFill>
              </a:rPr>
              <a:t> do 3∂</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Como </a:t>
            </a:r>
            <a:r>
              <a:rPr lang="en-US" sz="2400" dirty="0" err="1">
                <a:solidFill>
                  <a:schemeClr val="bg1"/>
                </a:solidFill>
              </a:rPr>
              <a:t>comprovar</a:t>
            </a:r>
            <a:r>
              <a:rPr lang="en-US" sz="2400" dirty="0">
                <a:solidFill>
                  <a:schemeClr val="bg1"/>
                </a:solidFill>
              </a:rPr>
              <a:t> </a:t>
            </a:r>
            <a:r>
              <a:rPr lang="en-US" sz="2400" dirty="0" err="1">
                <a:solidFill>
                  <a:schemeClr val="bg1"/>
                </a:solidFill>
              </a:rPr>
              <a:t>normalidade</a:t>
            </a:r>
            <a:r>
              <a:rPr lang="en-US" sz="2400" dirty="0">
                <a:solidFill>
                  <a:schemeClr val="bg1"/>
                </a:solidFill>
              </a:rPr>
              <a:t>?</a:t>
            </a:r>
          </a:p>
          <a:p>
            <a:pPr marL="800100" lvl="1" indent="-342900">
              <a:buFont typeface="Arial" panose="020B0604020202020204" pitchFamily="34" charset="0"/>
              <a:buChar char="•"/>
            </a:pPr>
            <a:r>
              <a:rPr lang="en-US" sz="2000" dirty="0">
                <a:solidFill>
                  <a:schemeClr val="bg1"/>
                </a:solidFill>
              </a:rPr>
              <a:t>Kolmogorov-Smirnov Test</a:t>
            </a:r>
          </a:p>
          <a:p>
            <a:pPr marL="800100" lvl="1" indent="-342900">
              <a:buFont typeface="Arial" panose="020B0604020202020204" pitchFamily="34" charset="0"/>
              <a:buChar char="•"/>
            </a:pPr>
            <a:r>
              <a:rPr lang="en-US" sz="2000" dirty="0">
                <a:solidFill>
                  <a:schemeClr val="bg1"/>
                </a:solidFill>
              </a:rPr>
              <a:t>Shapiro-Wilk</a:t>
            </a:r>
          </a:p>
        </p:txBody>
      </p:sp>
      <p:cxnSp>
        <p:nvCxnSpPr>
          <p:cNvPr id="14" name="Straight Connector 13">
            <a:extLst>
              <a:ext uri="{FF2B5EF4-FFF2-40B4-BE49-F238E27FC236}">
                <a16:creationId xmlns:a16="http://schemas.microsoft.com/office/drawing/2014/main" id="{10EAE4A2-754C-499C-911D-190E7566CBD0}"/>
              </a:ext>
            </a:extLst>
          </p:cNvPr>
          <p:cNvCxnSpPr/>
          <p:nvPr/>
        </p:nvCxnSpPr>
        <p:spPr>
          <a:xfrm flipV="1">
            <a:off x="2057402" y="2604055"/>
            <a:ext cx="0" cy="270344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5F8B342A-3131-4AC5-98EB-67D30DC04685}"/>
              </a:ext>
            </a:extLst>
          </p:cNvPr>
          <p:cNvCxnSpPr/>
          <p:nvPr/>
        </p:nvCxnSpPr>
        <p:spPr>
          <a:xfrm flipV="1">
            <a:off x="6006537" y="2587488"/>
            <a:ext cx="0" cy="270344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16" name="pasted-image.pdf">
            <a:extLst>
              <a:ext uri="{FF2B5EF4-FFF2-40B4-BE49-F238E27FC236}">
                <a16:creationId xmlns:a16="http://schemas.microsoft.com/office/drawing/2014/main" id="{2D54870D-0EB4-4239-ADC7-255C4571B5E9}"/>
              </a:ext>
            </a:extLst>
          </p:cNvPr>
          <p:cNvPicPr>
            <a:picLocks noChangeAspect="1"/>
          </p:cNvPicPr>
          <p:nvPr/>
        </p:nvPicPr>
        <p:blipFill>
          <a:blip r:embed="rId2"/>
          <a:stretch>
            <a:fillRect/>
          </a:stretch>
        </p:blipFill>
        <p:spPr>
          <a:xfrm>
            <a:off x="276623" y="6249937"/>
            <a:ext cx="3004072" cy="425628"/>
          </a:xfrm>
          <a:prstGeom prst="rect">
            <a:avLst/>
          </a:prstGeom>
        </p:spPr>
      </p:pic>
      <p:sp>
        <p:nvSpPr>
          <p:cNvPr id="17" name="Title 1">
            <a:extLst>
              <a:ext uri="{FF2B5EF4-FFF2-40B4-BE49-F238E27FC236}">
                <a16:creationId xmlns:a16="http://schemas.microsoft.com/office/drawing/2014/main" id="{8CA84730-8B0D-4505-B5B9-6D935BB48E05}"/>
              </a:ext>
            </a:extLst>
          </p:cNvPr>
          <p:cNvSpPr txBox="1">
            <a:spLocks/>
          </p:cNvSpPr>
          <p:nvPr/>
        </p:nvSpPr>
        <p:spPr>
          <a:xfrm>
            <a:off x="276622" y="-161926"/>
            <a:ext cx="12385830" cy="1090938"/>
          </a:xfrm>
          <a:prstGeom prst="rect">
            <a:avLst/>
          </a:prstGeom>
        </p:spPr>
        <p:txBody>
          <a:bodyPr anchor="b">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defTabSz="292100">
              <a:lnSpc>
                <a:spcPct val="100000"/>
              </a:lnSpc>
              <a:spcBef>
                <a:spcPts val="1200"/>
              </a:spcBef>
              <a:spcAft>
                <a:spcPts val="200"/>
              </a:spcAft>
              <a:buClr>
                <a:schemeClr val="accent1"/>
              </a:buClr>
              <a:buSzPct val="100000"/>
              <a:defRPr>
                <a:solidFill>
                  <a:srgbClr val="000000"/>
                </a:solidFill>
              </a:defRPr>
            </a:pPr>
            <a:r>
              <a:rPr lang="en-US" sz="3200" dirty="0">
                <a:solidFill>
                  <a:srgbClr val="FFFFFF"/>
                </a:solidFill>
                <a:latin typeface="Helvetica Neue Light"/>
                <a:sym typeface="Helvetica Neue Light"/>
              </a:rPr>
              <a:t>DETECTANDO ANOMALIAS COM ESTATÍSTICA</a:t>
            </a:r>
          </a:p>
        </p:txBody>
      </p:sp>
    </p:spTree>
    <p:extLst>
      <p:ext uri="{BB962C8B-B14F-4D97-AF65-F5344CB8AC3E}">
        <p14:creationId xmlns:p14="http://schemas.microsoft.com/office/powerpoint/2010/main" val="3549413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6EA9"/>
        </a:solidFill>
        <a:effectLst/>
      </p:bgPr>
    </p:bg>
    <p:spTree>
      <p:nvGrpSpPr>
        <p:cNvPr id="1" name=""/>
        <p:cNvGrpSpPr/>
        <p:nvPr/>
      </p:nvGrpSpPr>
      <p:grpSpPr>
        <a:xfrm>
          <a:off x="0" y="0"/>
          <a:ext cx="0" cy="0"/>
          <a:chOff x="0" y="0"/>
          <a:chExt cx="0" cy="0"/>
        </a:xfrm>
      </p:grpSpPr>
      <p:pic>
        <p:nvPicPr>
          <p:cNvPr id="3" name="pasted-image.pdf">
            <a:extLst>
              <a:ext uri="{FF2B5EF4-FFF2-40B4-BE49-F238E27FC236}">
                <a16:creationId xmlns:a16="http://schemas.microsoft.com/office/drawing/2014/main" id="{9B9CEB0E-2693-4123-8197-E4EA41793161}"/>
              </a:ext>
            </a:extLst>
          </p:cNvPr>
          <p:cNvPicPr>
            <a:picLocks noChangeAspect="1"/>
          </p:cNvPicPr>
          <p:nvPr/>
        </p:nvPicPr>
        <p:blipFill>
          <a:blip r:embed="rId2"/>
          <a:stretch>
            <a:fillRect/>
          </a:stretch>
        </p:blipFill>
        <p:spPr>
          <a:xfrm>
            <a:off x="8998915" y="6249937"/>
            <a:ext cx="3004072" cy="425628"/>
          </a:xfrm>
          <a:prstGeom prst="rect">
            <a:avLst/>
          </a:prstGeom>
        </p:spPr>
      </p:pic>
      <p:pic>
        <p:nvPicPr>
          <p:cNvPr id="11" name="Picture 10" descr="A close up of a sign&#10;&#10;Description automatically generated">
            <a:extLst>
              <a:ext uri="{FF2B5EF4-FFF2-40B4-BE49-F238E27FC236}">
                <a16:creationId xmlns:a16="http://schemas.microsoft.com/office/drawing/2014/main" id="{DE155D4C-0ABA-4AF6-8DCC-C3DEA394B7F3}"/>
              </a:ext>
            </a:extLst>
          </p:cNvPr>
          <p:cNvPicPr>
            <a:picLocks noChangeAspect="1"/>
          </p:cNvPicPr>
          <p:nvPr/>
        </p:nvPicPr>
        <p:blipFill>
          <a:blip r:embed="rId3"/>
          <a:stretch>
            <a:fillRect/>
          </a:stretch>
        </p:blipFill>
        <p:spPr>
          <a:xfrm>
            <a:off x="7017027" y="-238539"/>
            <a:ext cx="5174974" cy="6858000"/>
          </a:xfrm>
          <a:prstGeom prst="rect">
            <a:avLst/>
          </a:prstGeom>
        </p:spPr>
      </p:pic>
      <p:cxnSp>
        <p:nvCxnSpPr>
          <p:cNvPr id="9" name="Straight Connector 8">
            <a:extLst>
              <a:ext uri="{FF2B5EF4-FFF2-40B4-BE49-F238E27FC236}">
                <a16:creationId xmlns:a16="http://schemas.microsoft.com/office/drawing/2014/main" id="{D50084DB-2C31-4F4F-8680-72E9B51FF030}"/>
              </a:ext>
            </a:extLst>
          </p:cNvPr>
          <p:cNvCxnSpPr/>
          <p:nvPr/>
        </p:nvCxnSpPr>
        <p:spPr>
          <a:xfrm>
            <a:off x="0" y="874643"/>
            <a:ext cx="12192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BF7D701-EBD8-4C83-A431-BC72D3473494}"/>
              </a:ext>
            </a:extLst>
          </p:cNvPr>
          <p:cNvSpPr txBox="1"/>
          <p:nvPr/>
        </p:nvSpPr>
        <p:spPr>
          <a:xfrm>
            <a:off x="276622" y="1387038"/>
            <a:ext cx="6574941"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err="1">
                <a:solidFill>
                  <a:schemeClr val="bg1"/>
                </a:solidFill>
              </a:rPr>
              <a:t>Distribuição</a:t>
            </a:r>
            <a:r>
              <a:rPr lang="en-US" sz="2400" dirty="0">
                <a:solidFill>
                  <a:schemeClr val="bg1"/>
                </a:solidFill>
              </a:rPr>
              <a:t> Normal (Com </a:t>
            </a:r>
            <a:r>
              <a:rPr lang="en-US" sz="2400" dirty="0" err="1">
                <a:solidFill>
                  <a:schemeClr val="bg1"/>
                </a:solidFill>
              </a:rPr>
              <a:t>Estatística</a:t>
            </a:r>
            <a:r>
              <a:rPr lang="en-US" sz="2400" dirty="0">
                <a:solidFill>
                  <a:schemeClr val="bg1"/>
                </a:solidFill>
              </a:rPr>
              <a:t> </a:t>
            </a:r>
            <a:r>
              <a:rPr lang="en-US" sz="2400" dirty="0" err="1">
                <a:solidFill>
                  <a:schemeClr val="bg1"/>
                </a:solidFill>
              </a:rPr>
              <a:t>Paramétrica</a:t>
            </a:r>
            <a:r>
              <a:rPr lang="en-US" sz="2400" dirty="0">
                <a:solidFill>
                  <a:schemeClr val="bg1"/>
                </a:solidFill>
              </a:rPr>
              <a:t>)</a:t>
            </a:r>
            <a:endParaRPr lang="pt-BR" sz="2400" dirty="0">
              <a:solidFill>
                <a:schemeClr val="bg1"/>
              </a:solidFill>
            </a:endParaRPr>
          </a:p>
        </p:txBody>
      </p:sp>
      <p:pic>
        <p:nvPicPr>
          <p:cNvPr id="16" name="pasted-image.pdf">
            <a:extLst>
              <a:ext uri="{FF2B5EF4-FFF2-40B4-BE49-F238E27FC236}">
                <a16:creationId xmlns:a16="http://schemas.microsoft.com/office/drawing/2014/main" id="{2D54870D-0EB4-4239-ADC7-255C4571B5E9}"/>
              </a:ext>
            </a:extLst>
          </p:cNvPr>
          <p:cNvPicPr>
            <a:picLocks noChangeAspect="1"/>
          </p:cNvPicPr>
          <p:nvPr/>
        </p:nvPicPr>
        <p:blipFill>
          <a:blip r:embed="rId2"/>
          <a:stretch>
            <a:fillRect/>
          </a:stretch>
        </p:blipFill>
        <p:spPr>
          <a:xfrm>
            <a:off x="276623" y="6249937"/>
            <a:ext cx="3004072" cy="425628"/>
          </a:xfrm>
          <a:prstGeom prst="rect">
            <a:avLst/>
          </a:prstGeom>
        </p:spPr>
      </p:pic>
      <p:sp>
        <p:nvSpPr>
          <p:cNvPr id="18" name="Title 1">
            <a:extLst>
              <a:ext uri="{FF2B5EF4-FFF2-40B4-BE49-F238E27FC236}">
                <a16:creationId xmlns:a16="http://schemas.microsoft.com/office/drawing/2014/main" id="{48062DAF-609B-4B44-842A-1DB910CAC600}"/>
              </a:ext>
            </a:extLst>
          </p:cNvPr>
          <p:cNvSpPr txBox="1">
            <a:spLocks/>
          </p:cNvSpPr>
          <p:nvPr/>
        </p:nvSpPr>
        <p:spPr>
          <a:xfrm>
            <a:off x="276622" y="-161926"/>
            <a:ext cx="12385830" cy="1090938"/>
          </a:xfrm>
          <a:prstGeom prst="rect">
            <a:avLst/>
          </a:prstGeom>
        </p:spPr>
        <p:txBody>
          <a:bodyPr anchor="b">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defTabSz="292100">
              <a:lnSpc>
                <a:spcPct val="100000"/>
              </a:lnSpc>
              <a:spcBef>
                <a:spcPts val="1200"/>
              </a:spcBef>
              <a:spcAft>
                <a:spcPts val="200"/>
              </a:spcAft>
              <a:buClr>
                <a:schemeClr val="accent1"/>
              </a:buClr>
              <a:buSzPct val="100000"/>
              <a:defRPr>
                <a:solidFill>
                  <a:srgbClr val="000000"/>
                </a:solidFill>
              </a:defRPr>
            </a:pPr>
            <a:r>
              <a:rPr lang="en-US" sz="3200" dirty="0">
                <a:solidFill>
                  <a:srgbClr val="FFFFFF"/>
                </a:solidFill>
                <a:latin typeface="Helvetica Neue Light"/>
                <a:sym typeface="Helvetica Neue Light"/>
              </a:rPr>
              <a:t>DETECTANDO ANOMALIAS COM ESTATÍSTICA</a:t>
            </a:r>
          </a:p>
        </p:txBody>
      </p:sp>
      <p:pic>
        <p:nvPicPr>
          <p:cNvPr id="7" name="Picture 6" descr="A close up of text on a white background&#10;&#10;Description automatically generated">
            <a:extLst>
              <a:ext uri="{FF2B5EF4-FFF2-40B4-BE49-F238E27FC236}">
                <a16:creationId xmlns:a16="http://schemas.microsoft.com/office/drawing/2014/main" id="{BD5BCEF8-C3F7-4502-B1A2-3B0691B7EBBF}"/>
              </a:ext>
            </a:extLst>
          </p:cNvPr>
          <p:cNvPicPr>
            <a:picLocks noChangeAspect="1"/>
          </p:cNvPicPr>
          <p:nvPr/>
        </p:nvPicPr>
        <p:blipFill>
          <a:blip r:embed="rId4"/>
          <a:stretch>
            <a:fillRect/>
          </a:stretch>
        </p:blipFill>
        <p:spPr>
          <a:xfrm>
            <a:off x="3280694" y="2091220"/>
            <a:ext cx="5603329" cy="3991528"/>
          </a:xfrm>
          <a:prstGeom prst="rect">
            <a:avLst/>
          </a:prstGeom>
        </p:spPr>
      </p:pic>
    </p:spTree>
    <p:extLst>
      <p:ext uri="{BB962C8B-B14F-4D97-AF65-F5344CB8AC3E}">
        <p14:creationId xmlns:p14="http://schemas.microsoft.com/office/powerpoint/2010/main" val="156481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B6EA9"/>
        </a:solidFill>
        <a:effectLst/>
      </p:bgPr>
    </p:bg>
    <p:spTree>
      <p:nvGrpSpPr>
        <p:cNvPr id="1" name=""/>
        <p:cNvGrpSpPr/>
        <p:nvPr/>
      </p:nvGrpSpPr>
      <p:grpSpPr>
        <a:xfrm>
          <a:off x="0" y="0"/>
          <a:ext cx="0" cy="0"/>
          <a:chOff x="0" y="0"/>
          <a:chExt cx="0" cy="0"/>
        </a:xfrm>
      </p:grpSpPr>
      <p:pic>
        <p:nvPicPr>
          <p:cNvPr id="3" name="pasted-image.pdf">
            <a:extLst>
              <a:ext uri="{FF2B5EF4-FFF2-40B4-BE49-F238E27FC236}">
                <a16:creationId xmlns:a16="http://schemas.microsoft.com/office/drawing/2014/main" id="{9B9CEB0E-2693-4123-8197-E4EA41793161}"/>
              </a:ext>
            </a:extLst>
          </p:cNvPr>
          <p:cNvPicPr>
            <a:picLocks noChangeAspect="1"/>
          </p:cNvPicPr>
          <p:nvPr/>
        </p:nvPicPr>
        <p:blipFill>
          <a:blip r:embed="rId2"/>
          <a:stretch>
            <a:fillRect/>
          </a:stretch>
        </p:blipFill>
        <p:spPr>
          <a:xfrm>
            <a:off x="8998915" y="6249937"/>
            <a:ext cx="3004072" cy="425628"/>
          </a:xfrm>
          <a:prstGeom prst="rect">
            <a:avLst/>
          </a:prstGeom>
        </p:spPr>
      </p:pic>
      <p:pic>
        <p:nvPicPr>
          <p:cNvPr id="11" name="Picture 10" descr="A close up of a sign&#10;&#10;Description automatically generated">
            <a:extLst>
              <a:ext uri="{FF2B5EF4-FFF2-40B4-BE49-F238E27FC236}">
                <a16:creationId xmlns:a16="http://schemas.microsoft.com/office/drawing/2014/main" id="{DE155D4C-0ABA-4AF6-8DCC-C3DEA394B7F3}"/>
              </a:ext>
            </a:extLst>
          </p:cNvPr>
          <p:cNvPicPr>
            <a:picLocks noChangeAspect="1"/>
          </p:cNvPicPr>
          <p:nvPr/>
        </p:nvPicPr>
        <p:blipFill>
          <a:blip r:embed="rId3"/>
          <a:stretch>
            <a:fillRect/>
          </a:stretch>
        </p:blipFill>
        <p:spPr>
          <a:xfrm>
            <a:off x="7017027" y="0"/>
            <a:ext cx="5174974" cy="6858000"/>
          </a:xfrm>
          <a:prstGeom prst="rect">
            <a:avLst/>
          </a:prstGeom>
        </p:spPr>
      </p:pic>
      <p:cxnSp>
        <p:nvCxnSpPr>
          <p:cNvPr id="9" name="Straight Connector 8">
            <a:extLst>
              <a:ext uri="{FF2B5EF4-FFF2-40B4-BE49-F238E27FC236}">
                <a16:creationId xmlns:a16="http://schemas.microsoft.com/office/drawing/2014/main" id="{D50084DB-2C31-4F4F-8680-72E9B51FF030}"/>
              </a:ext>
            </a:extLst>
          </p:cNvPr>
          <p:cNvCxnSpPr/>
          <p:nvPr/>
        </p:nvCxnSpPr>
        <p:spPr>
          <a:xfrm>
            <a:off x="0" y="874643"/>
            <a:ext cx="12192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BF7D701-EBD8-4C83-A431-BC72D3473494}"/>
              </a:ext>
            </a:extLst>
          </p:cNvPr>
          <p:cNvSpPr txBox="1"/>
          <p:nvPr/>
        </p:nvSpPr>
        <p:spPr>
          <a:xfrm>
            <a:off x="276622" y="1181421"/>
            <a:ext cx="2040943"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err="1">
                <a:solidFill>
                  <a:schemeClr val="bg1"/>
                </a:solidFill>
              </a:rPr>
              <a:t>Distribuições</a:t>
            </a:r>
            <a:endParaRPr lang="pt-BR" sz="2400" dirty="0">
              <a:solidFill>
                <a:schemeClr val="bg1"/>
              </a:solidFill>
            </a:endParaRPr>
          </a:p>
        </p:txBody>
      </p:sp>
      <p:sp>
        <p:nvSpPr>
          <p:cNvPr id="4" name="Rectangle 3">
            <a:extLst>
              <a:ext uri="{FF2B5EF4-FFF2-40B4-BE49-F238E27FC236}">
                <a16:creationId xmlns:a16="http://schemas.microsoft.com/office/drawing/2014/main" id="{826C5722-C677-42F2-80FB-C7DB81B2B40B}"/>
              </a:ext>
            </a:extLst>
          </p:cNvPr>
          <p:cNvSpPr/>
          <p:nvPr/>
        </p:nvSpPr>
        <p:spPr>
          <a:xfrm>
            <a:off x="7017027" y="2607502"/>
            <a:ext cx="5174974" cy="2308324"/>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rPr>
              <a:t>Se </a:t>
            </a:r>
            <a:r>
              <a:rPr lang="en-US" sz="2400" dirty="0" err="1">
                <a:solidFill>
                  <a:schemeClr val="bg1"/>
                </a:solidFill>
              </a:rPr>
              <a:t>não</a:t>
            </a:r>
            <a:r>
              <a:rPr lang="en-US" sz="2400" dirty="0">
                <a:solidFill>
                  <a:schemeClr val="bg1"/>
                </a:solidFill>
              </a:rPr>
              <a:t> for normal, o que </a:t>
            </a:r>
            <a:r>
              <a:rPr lang="en-US" sz="2400" dirty="0" err="1">
                <a:solidFill>
                  <a:schemeClr val="bg1"/>
                </a:solidFill>
              </a:rPr>
              <a:t>fazer</a:t>
            </a:r>
            <a:r>
              <a:rPr lang="en-US" sz="2400" dirty="0">
                <a:solidFill>
                  <a:schemeClr val="bg1"/>
                </a:solidFill>
              </a:rPr>
              <a:t>?</a:t>
            </a:r>
          </a:p>
          <a:p>
            <a:pPr marL="800100" lvl="1" indent="-342900">
              <a:buFont typeface="Arial" panose="020B0604020202020204" pitchFamily="34" charset="0"/>
              <a:buChar char="•"/>
            </a:pPr>
            <a:r>
              <a:rPr lang="en-US" sz="2000" dirty="0" err="1">
                <a:solidFill>
                  <a:schemeClr val="bg1"/>
                </a:solidFill>
              </a:rPr>
              <a:t>Transformar</a:t>
            </a:r>
            <a:r>
              <a:rPr lang="en-US" sz="2000" dirty="0">
                <a:solidFill>
                  <a:schemeClr val="bg1"/>
                </a:solidFill>
              </a:rPr>
              <a:t> as </a:t>
            </a:r>
            <a:r>
              <a:rPr lang="en-US" sz="2000" dirty="0" err="1">
                <a:solidFill>
                  <a:schemeClr val="bg1"/>
                </a:solidFill>
              </a:rPr>
              <a:t>medidas</a:t>
            </a:r>
            <a:r>
              <a:rPr lang="en-US" sz="2000" dirty="0">
                <a:solidFill>
                  <a:schemeClr val="bg1"/>
                </a:solidFill>
              </a:rPr>
              <a:t> </a:t>
            </a:r>
            <a:br>
              <a:rPr lang="en-US" sz="2000" dirty="0">
                <a:solidFill>
                  <a:schemeClr val="bg1"/>
                </a:solidFill>
              </a:rPr>
            </a:br>
            <a:r>
              <a:rPr lang="en-US" sz="2000" dirty="0" err="1">
                <a:solidFill>
                  <a:schemeClr val="bg1"/>
                </a:solidFill>
              </a:rPr>
              <a:t>matemáticamente</a:t>
            </a:r>
            <a:endParaRPr lang="en-US" sz="2000" dirty="0">
              <a:solidFill>
                <a:schemeClr val="bg1"/>
              </a:solidFill>
            </a:endParaRPr>
          </a:p>
          <a:p>
            <a:pPr marL="800100" lvl="1" indent="-342900">
              <a:buFont typeface="Arial" panose="020B0604020202020204" pitchFamily="34" charset="0"/>
              <a:buChar char="•"/>
            </a:pPr>
            <a:endParaRPr lang="en-US" sz="2000" dirty="0">
              <a:solidFill>
                <a:schemeClr val="bg1"/>
              </a:solidFill>
            </a:endParaRPr>
          </a:p>
          <a:p>
            <a:pPr marL="800100" lvl="1" indent="-342900">
              <a:buFont typeface="Wingdings" panose="05000000000000000000" pitchFamily="2" charset="2"/>
              <a:buChar char="Ø"/>
            </a:pPr>
            <a:r>
              <a:rPr lang="en-US" sz="2000" dirty="0" err="1">
                <a:solidFill>
                  <a:schemeClr val="bg1"/>
                </a:solidFill>
              </a:rPr>
              <a:t>Logarítimo</a:t>
            </a:r>
            <a:endParaRPr lang="en-US" sz="2000" dirty="0">
              <a:solidFill>
                <a:schemeClr val="bg1"/>
              </a:solidFill>
            </a:endParaRPr>
          </a:p>
          <a:p>
            <a:pPr marL="800100" lvl="1" indent="-342900">
              <a:buFont typeface="Wingdings" panose="05000000000000000000" pitchFamily="2" charset="2"/>
              <a:buChar char="Ø"/>
            </a:pPr>
            <a:r>
              <a:rPr lang="en-US" sz="2000" dirty="0" err="1">
                <a:solidFill>
                  <a:schemeClr val="bg1"/>
                </a:solidFill>
              </a:rPr>
              <a:t>Raiz</a:t>
            </a:r>
            <a:r>
              <a:rPr lang="en-US" sz="2000" dirty="0">
                <a:solidFill>
                  <a:schemeClr val="bg1"/>
                </a:solidFill>
              </a:rPr>
              <a:t> </a:t>
            </a:r>
            <a:r>
              <a:rPr lang="en-US" sz="2000" dirty="0" err="1">
                <a:solidFill>
                  <a:schemeClr val="bg1"/>
                </a:solidFill>
              </a:rPr>
              <a:t>Quadrada</a:t>
            </a:r>
            <a:endParaRPr lang="en-US" sz="2000" dirty="0">
              <a:solidFill>
                <a:schemeClr val="bg1"/>
              </a:solidFill>
            </a:endParaRPr>
          </a:p>
          <a:p>
            <a:pPr marL="800100" lvl="1" indent="-342900">
              <a:buFont typeface="Wingdings" panose="05000000000000000000" pitchFamily="2" charset="2"/>
              <a:buChar char="Ø"/>
            </a:pPr>
            <a:r>
              <a:rPr lang="en-US" sz="2000" dirty="0">
                <a:solidFill>
                  <a:schemeClr val="bg1"/>
                </a:solidFill>
              </a:rPr>
              <a:t>Z-Score</a:t>
            </a:r>
            <a:endParaRPr lang="pt-BR" sz="2000" dirty="0">
              <a:solidFill>
                <a:schemeClr val="bg1"/>
              </a:solidFill>
            </a:endParaRPr>
          </a:p>
        </p:txBody>
      </p:sp>
      <p:pic>
        <p:nvPicPr>
          <p:cNvPr id="7" name="Picture 6" descr="A picture containing grass, drawing&#10;&#10;Description automatically generated">
            <a:extLst>
              <a:ext uri="{FF2B5EF4-FFF2-40B4-BE49-F238E27FC236}">
                <a16:creationId xmlns:a16="http://schemas.microsoft.com/office/drawing/2014/main" id="{1551C2CE-B8AD-4699-BE47-9787F96E379B}"/>
              </a:ext>
            </a:extLst>
          </p:cNvPr>
          <p:cNvPicPr>
            <a:picLocks noChangeAspect="1"/>
          </p:cNvPicPr>
          <p:nvPr/>
        </p:nvPicPr>
        <p:blipFill>
          <a:blip r:embed="rId4"/>
          <a:stretch>
            <a:fillRect/>
          </a:stretch>
        </p:blipFill>
        <p:spPr>
          <a:xfrm>
            <a:off x="163496" y="2483116"/>
            <a:ext cx="6764079" cy="2840658"/>
          </a:xfrm>
          <a:prstGeom prst="rect">
            <a:avLst/>
          </a:prstGeom>
        </p:spPr>
      </p:pic>
      <p:pic>
        <p:nvPicPr>
          <p:cNvPr id="16" name="pasted-image.pdf">
            <a:extLst>
              <a:ext uri="{FF2B5EF4-FFF2-40B4-BE49-F238E27FC236}">
                <a16:creationId xmlns:a16="http://schemas.microsoft.com/office/drawing/2014/main" id="{8E11916C-ABBE-42B4-A00C-3EBC7B29666A}"/>
              </a:ext>
            </a:extLst>
          </p:cNvPr>
          <p:cNvPicPr>
            <a:picLocks noChangeAspect="1"/>
          </p:cNvPicPr>
          <p:nvPr/>
        </p:nvPicPr>
        <p:blipFill>
          <a:blip r:embed="rId2"/>
          <a:stretch>
            <a:fillRect/>
          </a:stretch>
        </p:blipFill>
        <p:spPr>
          <a:xfrm>
            <a:off x="276623" y="6249937"/>
            <a:ext cx="3004072" cy="425628"/>
          </a:xfrm>
          <a:prstGeom prst="rect">
            <a:avLst/>
          </a:prstGeom>
        </p:spPr>
      </p:pic>
      <p:sp>
        <p:nvSpPr>
          <p:cNvPr id="17" name="Title 1">
            <a:extLst>
              <a:ext uri="{FF2B5EF4-FFF2-40B4-BE49-F238E27FC236}">
                <a16:creationId xmlns:a16="http://schemas.microsoft.com/office/drawing/2014/main" id="{A1185E72-E808-418B-8B7B-74238DC3F3F8}"/>
              </a:ext>
            </a:extLst>
          </p:cNvPr>
          <p:cNvSpPr txBox="1">
            <a:spLocks/>
          </p:cNvSpPr>
          <p:nvPr/>
        </p:nvSpPr>
        <p:spPr>
          <a:xfrm>
            <a:off x="276622" y="-161926"/>
            <a:ext cx="12385830" cy="1090938"/>
          </a:xfrm>
          <a:prstGeom prst="rect">
            <a:avLst/>
          </a:prstGeom>
        </p:spPr>
        <p:txBody>
          <a:bodyPr anchor="b">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defTabSz="292100">
              <a:lnSpc>
                <a:spcPct val="100000"/>
              </a:lnSpc>
              <a:spcBef>
                <a:spcPts val="1200"/>
              </a:spcBef>
              <a:spcAft>
                <a:spcPts val="200"/>
              </a:spcAft>
              <a:buClr>
                <a:schemeClr val="accent1"/>
              </a:buClr>
              <a:buSzPct val="100000"/>
              <a:defRPr>
                <a:solidFill>
                  <a:srgbClr val="000000"/>
                </a:solidFill>
              </a:defRPr>
            </a:pPr>
            <a:r>
              <a:rPr lang="en-US" sz="3200" dirty="0">
                <a:solidFill>
                  <a:srgbClr val="FFFFFF"/>
                </a:solidFill>
                <a:latin typeface="Helvetica Neue Light"/>
                <a:sym typeface="Helvetica Neue Light"/>
              </a:rPr>
              <a:t>DETECTANDO ANOMALIAS COM ESTATÍSTICA</a:t>
            </a:r>
          </a:p>
        </p:txBody>
      </p:sp>
    </p:spTree>
    <p:extLst>
      <p:ext uri="{BB962C8B-B14F-4D97-AF65-F5344CB8AC3E}">
        <p14:creationId xmlns:p14="http://schemas.microsoft.com/office/powerpoint/2010/main" val="1592467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6EA9"/>
        </a:solidFill>
        <a:effectLst/>
      </p:bgPr>
    </p:bg>
    <p:spTree>
      <p:nvGrpSpPr>
        <p:cNvPr id="1" name=""/>
        <p:cNvGrpSpPr/>
        <p:nvPr/>
      </p:nvGrpSpPr>
      <p:grpSpPr>
        <a:xfrm>
          <a:off x="0" y="0"/>
          <a:ext cx="0" cy="0"/>
          <a:chOff x="0" y="0"/>
          <a:chExt cx="0" cy="0"/>
        </a:xfrm>
      </p:grpSpPr>
      <p:pic>
        <p:nvPicPr>
          <p:cNvPr id="3" name="pasted-image.pdf">
            <a:extLst>
              <a:ext uri="{FF2B5EF4-FFF2-40B4-BE49-F238E27FC236}">
                <a16:creationId xmlns:a16="http://schemas.microsoft.com/office/drawing/2014/main" id="{9B9CEB0E-2693-4123-8197-E4EA41793161}"/>
              </a:ext>
            </a:extLst>
          </p:cNvPr>
          <p:cNvPicPr>
            <a:picLocks noChangeAspect="1"/>
          </p:cNvPicPr>
          <p:nvPr/>
        </p:nvPicPr>
        <p:blipFill>
          <a:blip r:embed="rId2"/>
          <a:stretch>
            <a:fillRect/>
          </a:stretch>
        </p:blipFill>
        <p:spPr>
          <a:xfrm>
            <a:off x="8998915" y="6249937"/>
            <a:ext cx="3004072" cy="425628"/>
          </a:xfrm>
          <a:prstGeom prst="rect">
            <a:avLst/>
          </a:prstGeom>
        </p:spPr>
      </p:pic>
      <p:pic>
        <p:nvPicPr>
          <p:cNvPr id="11" name="Picture 10" descr="A close up of a sign&#10;&#10;Description automatically generated">
            <a:extLst>
              <a:ext uri="{FF2B5EF4-FFF2-40B4-BE49-F238E27FC236}">
                <a16:creationId xmlns:a16="http://schemas.microsoft.com/office/drawing/2014/main" id="{DE155D4C-0ABA-4AF6-8DCC-C3DEA394B7F3}"/>
              </a:ext>
            </a:extLst>
          </p:cNvPr>
          <p:cNvPicPr>
            <a:picLocks noChangeAspect="1"/>
          </p:cNvPicPr>
          <p:nvPr/>
        </p:nvPicPr>
        <p:blipFill>
          <a:blip r:embed="rId3"/>
          <a:stretch>
            <a:fillRect/>
          </a:stretch>
        </p:blipFill>
        <p:spPr>
          <a:xfrm>
            <a:off x="7017027" y="0"/>
            <a:ext cx="5174974" cy="6858000"/>
          </a:xfrm>
          <a:prstGeom prst="rect">
            <a:avLst/>
          </a:prstGeom>
        </p:spPr>
      </p:pic>
      <p:cxnSp>
        <p:nvCxnSpPr>
          <p:cNvPr id="9" name="Straight Connector 8">
            <a:extLst>
              <a:ext uri="{FF2B5EF4-FFF2-40B4-BE49-F238E27FC236}">
                <a16:creationId xmlns:a16="http://schemas.microsoft.com/office/drawing/2014/main" id="{D50084DB-2C31-4F4F-8680-72E9B51FF030}"/>
              </a:ext>
            </a:extLst>
          </p:cNvPr>
          <p:cNvCxnSpPr/>
          <p:nvPr/>
        </p:nvCxnSpPr>
        <p:spPr>
          <a:xfrm>
            <a:off x="0" y="874643"/>
            <a:ext cx="12192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BF7D701-EBD8-4C83-A431-BC72D3473494}"/>
              </a:ext>
            </a:extLst>
          </p:cNvPr>
          <p:cNvSpPr txBox="1"/>
          <p:nvPr/>
        </p:nvSpPr>
        <p:spPr>
          <a:xfrm>
            <a:off x="276622" y="1181421"/>
            <a:ext cx="2344103"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a:solidFill>
                  <a:schemeClr val="bg1"/>
                </a:solidFill>
              </a:rPr>
              <a:t>Isolation Forest</a:t>
            </a:r>
            <a:endParaRPr lang="pt-BR" sz="2400" dirty="0">
              <a:solidFill>
                <a:schemeClr val="bg1"/>
              </a:solidFill>
            </a:endParaRPr>
          </a:p>
        </p:txBody>
      </p:sp>
      <p:sp>
        <p:nvSpPr>
          <p:cNvPr id="4" name="Rectangle 3">
            <a:extLst>
              <a:ext uri="{FF2B5EF4-FFF2-40B4-BE49-F238E27FC236}">
                <a16:creationId xmlns:a16="http://schemas.microsoft.com/office/drawing/2014/main" id="{826C5722-C677-42F2-80FB-C7DB81B2B40B}"/>
              </a:ext>
            </a:extLst>
          </p:cNvPr>
          <p:cNvSpPr/>
          <p:nvPr/>
        </p:nvSpPr>
        <p:spPr>
          <a:xfrm>
            <a:off x="7017027" y="1965581"/>
            <a:ext cx="5174974" cy="4093428"/>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rPr>
              <a:t>Tipo: Ensemble</a:t>
            </a:r>
          </a:p>
          <a:p>
            <a:pPr marL="342900" indent="-342900">
              <a:buFont typeface="Arial" panose="020B0604020202020204" pitchFamily="34" charset="0"/>
              <a:buChar char="•"/>
            </a:pPr>
            <a:r>
              <a:rPr lang="en-US" sz="2000" dirty="0">
                <a:solidFill>
                  <a:schemeClr val="bg1"/>
                </a:solidFill>
              </a:rPr>
              <a:t>Similar </a:t>
            </a:r>
            <a:r>
              <a:rPr lang="en-US" sz="2000" dirty="0" err="1">
                <a:solidFill>
                  <a:schemeClr val="bg1"/>
                </a:solidFill>
              </a:rPr>
              <a:t>ao</a:t>
            </a:r>
            <a:r>
              <a:rPr lang="en-US" sz="2000" dirty="0">
                <a:solidFill>
                  <a:schemeClr val="bg1"/>
                </a:solidFill>
              </a:rPr>
              <a:t> Random Forest</a:t>
            </a:r>
          </a:p>
          <a:p>
            <a:pPr marL="342900" indent="-342900">
              <a:buFont typeface="Arial" panose="020B0604020202020204" pitchFamily="34" charset="0"/>
              <a:buChar char="•"/>
            </a:pPr>
            <a:r>
              <a:rPr lang="en-US" sz="2000" dirty="0" err="1">
                <a:solidFill>
                  <a:schemeClr val="bg1"/>
                </a:solidFill>
              </a:rPr>
              <a:t>Retorna</a:t>
            </a:r>
            <a:r>
              <a:rPr lang="en-US" sz="2000" dirty="0">
                <a:solidFill>
                  <a:schemeClr val="bg1"/>
                </a:solidFill>
              </a:rPr>
              <a:t> Score da </a:t>
            </a:r>
            <a:r>
              <a:rPr lang="en-US" sz="2000" dirty="0" err="1">
                <a:solidFill>
                  <a:schemeClr val="bg1"/>
                </a:solidFill>
              </a:rPr>
              <a:t>Anomalia</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Principal </a:t>
            </a:r>
            <a:r>
              <a:rPr lang="en-US" sz="2000" dirty="0" err="1">
                <a:solidFill>
                  <a:schemeClr val="bg1"/>
                </a:solidFill>
              </a:rPr>
              <a:t>Parâmetro</a:t>
            </a:r>
            <a:r>
              <a:rPr lang="en-US" sz="2000" dirty="0">
                <a:solidFill>
                  <a:schemeClr val="bg1"/>
                </a:solidFill>
              </a:rPr>
              <a:t>:</a:t>
            </a:r>
          </a:p>
          <a:p>
            <a:pPr marL="800100" lvl="1" indent="-342900">
              <a:buFont typeface="Arial" panose="020B0604020202020204" pitchFamily="34" charset="0"/>
              <a:buChar char="•"/>
            </a:pPr>
            <a:r>
              <a:rPr lang="en-US" sz="2000" dirty="0">
                <a:solidFill>
                  <a:schemeClr val="bg1"/>
                </a:solidFill>
              </a:rPr>
              <a:t>% de </a:t>
            </a:r>
            <a:r>
              <a:rPr lang="en-US" sz="2000" dirty="0" err="1">
                <a:solidFill>
                  <a:schemeClr val="bg1"/>
                </a:solidFill>
              </a:rPr>
              <a:t>Contaminação</a:t>
            </a:r>
            <a:endParaRPr lang="en-US" sz="2000" dirty="0">
              <a:solidFill>
                <a:schemeClr val="bg1"/>
              </a:solidFill>
            </a:endParaRPr>
          </a:p>
          <a:p>
            <a:pPr marL="800100" lvl="1" indent="-342900">
              <a:buFont typeface="Arial" panose="020B0604020202020204" pitchFamily="34" charset="0"/>
              <a:buChar char="•"/>
            </a:pPr>
            <a:r>
              <a:rPr lang="en-US" sz="2000" dirty="0">
                <a:solidFill>
                  <a:schemeClr val="bg1"/>
                </a:solidFill>
              </a:rPr>
              <a:t>N </a:t>
            </a:r>
            <a:r>
              <a:rPr lang="en-US" sz="2000" dirty="0" err="1">
                <a:solidFill>
                  <a:schemeClr val="bg1"/>
                </a:solidFill>
              </a:rPr>
              <a:t>Estimadores</a:t>
            </a:r>
            <a:endParaRPr lang="en-US" sz="2000" dirty="0">
              <a:solidFill>
                <a:schemeClr val="bg1"/>
              </a:solidFill>
            </a:endParaRPr>
          </a:p>
          <a:p>
            <a:pPr marL="800100" lvl="1"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Utilizado</a:t>
            </a:r>
            <a:r>
              <a:rPr lang="en-US" sz="2000" dirty="0">
                <a:solidFill>
                  <a:schemeClr val="bg1"/>
                </a:solidFill>
              </a:rPr>
              <a:t> </a:t>
            </a:r>
            <a:r>
              <a:rPr lang="en-US" sz="2000" dirty="0" err="1">
                <a:solidFill>
                  <a:schemeClr val="bg1"/>
                </a:solidFill>
              </a:rPr>
              <a:t>em</a:t>
            </a:r>
            <a:r>
              <a:rPr lang="en-US" sz="2000" dirty="0">
                <a:solidFill>
                  <a:schemeClr val="bg1"/>
                </a:solidFill>
              </a:rPr>
              <a:t> </a:t>
            </a:r>
            <a:r>
              <a:rPr lang="en-US" sz="2000" dirty="0" err="1">
                <a:solidFill>
                  <a:schemeClr val="bg1"/>
                </a:solidFill>
              </a:rPr>
              <a:t>projetos</a:t>
            </a:r>
            <a:r>
              <a:rPr lang="en-US" sz="2000" dirty="0">
                <a:solidFill>
                  <a:schemeClr val="bg1"/>
                </a:solidFill>
              </a:rPr>
              <a:t>:</a:t>
            </a:r>
          </a:p>
          <a:p>
            <a:pPr marL="800100" lvl="1" indent="-342900">
              <a:buFont typeface="Arial" panose="020B0604020202020204" pitchFamily="34" charset="0"/>
              <a:buChar char="•"/>
            </a:pPr>
            <a:r>
              <a:rPr lang="en-US" sz="2000" dirty="0" err="1">
                <a:solidFill>
                  <a:schemeClr val="bg1"/>
                </a:solidFill>
              </a:rPr>
              <a:t>Fraude</a:t>
            </a:r>
            <a:r>
              <a:rPr lang="en-US" sz="2000" dirty="0">
                <a:solidFill>
                  <a:schemeClr val="bg1"/>
                </a:solidFill>
              </a:rPr>
              <a:t> </a:t>
            </a:r>
            <a:r>
              <a:rPr lang="en-US" sz="2000" dirty="0" err="1">
                <a:solidFill>
                  <a:schemeClr val="bg1"/>
                </a:solidFill>
              </a:rPr>
              <a:t>bancária</a:t>
            </a:r>
            <a:endParaRPr lang="en-US" sz="2000" dirty="0">
              <a:solidFill>
                <a:schemeClr val="bg1"/>
              </a:solidFill>
            </a:endParaRPr>
          </a:p>
          <a:p>
            <a:pPr marL="800100" lvl="1" indent="-342900">
              <a:buFont typeface="Arial" panose="020B0604020202020204" pitchFamily="34" charset="0"/>
              <a:buChar char="•"/>
            </a:pPr>
            <a:r>
              <a:rPr lang="en-US" sz="2000" dirty="0" err="1">
                <a:solidFill>
                  <a:schemeClr val="bg1"/>
                </a:solidFill>
              </a:rPr>
              <a:t>Falhas</a:t>
            </a:r>
            <a:r>
              <a:rPr lang="en-US" sz="2000" dirty="0">
                <a:solidFill>
                  <a:schemeClr val="bg1"/>
                </a:solidFill>
              </a:rPr>
              <a:t> de </a:t>
            </a:r>
            <a:r>
              <a:rPr lang="en-US" sz="2000" dirty="0" err="1">
                <a:solidFill>
                  <a:schemeClr val="bg1"/>
                </a:solidFill>
              </a:rPr>
              <a:t>máquina</a:t>
            </a:r>
            <a:r>
              <a:rPr lang="en-US" sz="2000" dirty="0">
                <a:solidFill>
                  <a:schemeClr val="bg1"/>
                </a:solidFill>
              </a:rPr>
              <a:t>/</a:t>
            </a:r>
            <a:r>
              <a:rPr lang="en-US" sz="2000" dirty="0" err="1">
                <a:solidFill>
                  <a:schemeClr val="bg1"/>
                </a:solidFill>
              </a:rPr>
              <a:t>aplicações</a:t>
            </a:r>
            <a:endParaRPr lang="en-US" sz="2000" dirty="0">
              <a:solidFill>
                <a:schemeClr val="bg1"/>
              </a:solidFill>
            </a:endParaRPr>
          </a:p>
          <a:p>
            <a:pPr marL="800100" lvl="1" indent="-342900">
              <a:buFont typeface="Arial" panose="020B0604020202020204" pitchFamily="34" charset="0"/>
              <a:buChar char="•"/>
            </a:pPr>
            <a:r>
              <a:rPr lang="en-US" sz="2000" dirty="0" err="1">
                <a:solidFill>
                  <a:schemeClr val="bg1"/>
                </a:solidFill>
              </a:rPr>
              <a:t>Detecção</a:t>
            </a:r>
            <a:r>
              <a:rPr lang="en-US" sz="2000" dirty="0">
                <a:solidFill>
                  <a:schemeClr val="bg1"/>
                </a:solidFill>
              </a:rPr>
              <a:t> e </a:t>
            </a:r>
            <a:r>
              <a:rPr lang="en-US" sz="2000" dirty="0" err="1">
                <a:solidFill>
                  <a:schemeClr val="bg1"/>
                </a:solidFill>
              </a:rPr>
              <a:t>prevenção</a:t>
            </a:r>
            <a:r>
              <a:rPr lang="en-US" sz="2000" dirty="0">
                <a:solidFill>
                  <a:schemeClr val="bg1"/>
                </a:solidFill>
              </a:rPr>
              <a:t> de </a:t>
            </a:r>
            <a:r>
              <a:rPr lang="en-US" sz="2000" dirty="0" err="1">
                <a:solidFill>
                  <a:schemeClr val="bg1"/>
                </a:solidFill>
              </a:rPr>
              <a:t>abusos</a:t>
            </a:r>
            <a:r>
              <a:rPr lang="en-US" sz="2000" dirty="0">
                <a:solidFill>
                  <a:schemeClr val="bg1"/>
                </a:solidFill>
              </a:rPr>
              <a:t> (</a:t>
            </a:r>
            <a:r>
              <a:rPr lang="en-US" sz="2000" dirty="0" err="1">
                <a:solidFill>
                  <a:schemeClr val="bg1"/>
                </a:solidFill>
              </a:rPr>
              <a:t>Linkedin</a:t>
            </a:r>
            <a:r>
              <a:rPr lang="en-US" sz="2000" dirty="0">
                <a:solidFill>
                  <a:schemeClr val="bg1"/>
                </a:solidFill>
              </a:rPr>
              <a:t>)</a:t>
            </a:r>
          </a:p>
          <a:p>
            <a:pPr marL="342900" indent="-342900">
              <a:buFont typeface="Arial" panose="020B0604020202020204" pitchFamily="34" charset="0"/>
              <a:buChar char="•"/>
            </a:pPr>
            <a:endParaRPr lang="pt-BR" sz="2000" dirty="0">
              <a:solidFill>
                <a:schemeClr val="bg1"/>
              </a:solidFill>
            </a:endParaRPr>
          </a:p>
        </p:txBody>
      </p:sp>
      <p:pic>
        <p:nvPicPr>
          <p:cNvPr id="16" name="pasted-image.pdf">
            <a:extLst>
              <a:ext uri="{FF2B5EF4-FFF2-40B4-BE49-F238E27FC236}">
                <a16:creationId xmlns:a16="http://schemas.microsoft.com/office/drawing/2014/main" id="{8E11916C-ABBE-42B4-A00C-3EBC7B29666A}"/>
              </a:ext>
            </a:extLst>
          </p:cNvPr>
          <p:cNvPicPr>
            <a:picLocks noChangeAspect="1"/>
          </p:cNvPicPr>
          <p:nvPr/>
        </p:nvPicPr>
        <p:blipFill>
          <a:blip r:embed="rId2"/>
          <a:stretch>
            <a:fillRect/>
          </a:stretch>
        </p:blipFill>
        <p:spPr>
          <a:xfrm>
            <a:off x="276623" y="6249937"/>
            <a:ext cx="3004072" cy="42562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3E3B710-4194-4D5C-BF62-52374C34AC1A}"/>
              </a:ext>
            </a:extLst>
          </p:cNvPr>
          <p:cNvPicPr>
            <a:picLocks noChangeAspect="1"/>
          </p:cNvPicPr>
          <p:nvPr/>
        </p:nvPicPr>
        <p:blipFill>
          <a:blip r:embed="rId4"/>
          <a:stretch>
            <a:fillRect/>
          </a:stretch>
        </p:blipFill>
        <p:spPr>
          <a:xfrm>
            <a:off x="693208" y="1931091"/>
            <a:ext cx="5174974" cy="3881231"/>
          </a:xfrm>
          <a:prstGeom prst="rect">
            <a:avLst/>
          </a:prstGeom>
        </p:spPr>
      </p:pic>
      <p:sp>
        <p:nvSpPr>
          <p:cNvPr id="13" name="Title 1">
            <a:extLst>
              <a:ext uri="{FF2B5EF4-FFF2-40B4-BE49-F238E27FC236}">
                <a16:creationId xmlns:a16="http://schemas.microsoft.com/office/drawing/2014/main" id="{A2B82F9F-B578-4C48-B73E-E829C52E6854}"/>
              </a:ext>
            </a:extLst>
          </p:cNvPr>
          <p:cNvSpPr txBox="1">
            <a:spLocks/>
          </p:cNvSpPr>
          <p:nvPr/>
        </p:nvSpPr>
        <p:spPr>
          <a:xfrm>
            <a:off x="276622" y="-161926"/>
            <a:ext cx="12385830" cy="1090938"/>
          </a:xfrm>
          <a:prstGeom prst="rect">
            <a:avLst/>
          </a:prstGeom>
        </p:spPr>
        <p:txBody>
          <a:bodyPr anchor="b">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defTabSz="292100">
              <a:lnSpc>
                <a:spcPct val="100000"/>
              </a:lnSpc>
              <a:spcBef>
                <a:spcPts val="1200"/>
              </a:spcBef>
              <a:spcAft>
                <a:spcPts val="200"/>
              </a:spcAft>
              <a:buClr>
                <a:schemeClr val="accent1"/>
              </a:buClr>
              <a:buSzPct val="100000"/>
              <a:defRPr>
                <a:solidFill>
                  <a:srgbClr val="000000"/>
                </a:solidFill>
              </a:defRPr>
            </a:pPr>
            <a:r>
              <a:rPr lang="en-US" sz="3200" dirty="0">
                <a:solidFill>
                  <a:srgbClr val="FFFFFF"/>
                </a:solidFill>
                <a:latin typeface="Helvetica Neue Light"/>
                <a:sym typeface="Helvetica Neue Light"/>
              </a:rPr>
              <a:t>DETECTANDO ANOMALIAS COM MACHINE LEARNING</a:t>
            </a:r>
          </a:p>
        </p:txBody>
      </p:sp>
    </p:spTree>
    <p:extLst>
      <p:ext uri="{BB962C8B-B14F-4D97-AF65-F5344CB8AC3E}">
        <p14:creationId xmlns:p14="http://schemas.microsoft.com/office/powerpoint/2010/main" val="1772767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6EA9"/>
        </a:solidFill>
        <a:effectLst/>
      </p:bgPr>
    </p:bg>
    <p:spTree>
      <p:nvGrpSpPr>
        <p:cNvPr id="1" name=""/>
        <p:cNvGrpSpPr/>
        <p:nvPr/>
      </p:nvGrpSpPr>
      <p:grpSpPr>
        <a:xfrm>
          <a:off x="0" y="0"/>
          <a:ext cx="0" cy="0"/>
          <a:chOff x="0" y="0"/>
          <a:chExt cx="0" cy="0"/>
        </a:xfrm>
      </p:grpSpPr>
      <p:pic>
        <p:nvPicPr>
          <p:cNvPr id="3" name="pasted-image.pdf">
            <a:extLst>
              <a:ext uri="{FF2B5EF4-FFF2-40B4-BE49-F238E27FC236}">
                <a16:creationId xmlns:a16="http://schemas.microsoft.com/office/drawing/2014/main" id="{9B9CEB0E-2693-4123-8197-E4EA41793161}"/>
              </a:ext>
            </a:extLst>
          </p:cNvPr>
          <p:cNvPicPr>
            <a:picLocks noChangeAspect="1"/>
          </p:cNvPicPr>
          <p:nvPr/>
        </p:nvPicPr>
        <p:blipFill>
          <a:blip r:embed="rId2"/>
          <a:stretch>
            <a:fillRect/>
          </a:stretch>
        </p:blipFill>
        <p:spPr>
          <a:xfrm>
            <a:off x="8998915" y="6249937"/>
            <a:ext cx="3004072" cy="425628"/>
          </a:xfrm>
          <a:prstGeom prst="rect">
            <a:avLst/>
          </a:prstGeom>
        </p:spPr>
      </p:pic>
      <p:pic>
        <p:nvPicPr>
          <p:cNvPr id="11" name="Picture 10" descr="A close up of a sign&#10;&#10;Description automatically generated">
            <a:extLst>
              <a:ext uri="{FF2B5EF4-FFF2-40B4-BE49-F238E27FC236}">
                <a16:creationId xmlns:a16="http://schemas.microsoft.com/office/drawing/2014/main" id="{DE155D4C-0ABA-4AF6-8DCC-C3DEA394B7F3}"/>
              </a:ext>
            </a:extLst>
          </p:cNvPr>
          <p:cNvPicPr>
            <a:picLocks noChangeAspect="1"/>
          </p:cNvPicPr>
          <p:nvPr/>
        </p:nvPicPr>
        <p:blipFill>
          <a:blip r:embed="rId3"/>
          <a:stretch>
            <a:fillRect/>
          </a:stretch>
        </p:blipFill>
        <p:spPr>
          <a:xfrm>
            <a:off x="7017027" y="0"/>
            <a:ext cx="5174974" cy="6858000"/>
          </a:xfrm>
          <a:prstGeom prst="rect">
            <a:avLst/>
          </a:prstGeom>
        </p:spPr>
      </p:pic>
      <p:cxnSp>
        <p:nvCxnSpPr>
          <p:cNvPr id="9" name="Straight Connector 8">
            <a:extLst>
              <a:ext uri="{FF2B5EF4-FFF2-40B4-BE49-F238E27FC236}">
                <a16:creationId xmlns:a16="http://schemas.microsoft.com/office/drawing/2014/main" id="{D50084DB-2C31-4F4F-8680-72E9B51FF030}"/>
              </a:ext>
            </a:extLst>
          </p:cNvPr>
          <p:cNvCxnSpPr/>
          <p:nvPr/>
        </p:nvCxnSpPr>
        <p:spPr>
          <a:xfrm>
            <a:off x="0" y="874643"/>
            <a:ext cx="12192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C0A8591-77EB-47F4-B86B-7033BFB45E76}"/>
              </a:ext>
            </a:extLst>
          </p:cNvPr>
          <p:cNvSpPr txBox="1">
            <a:spLocks/>
          </p:cNvSpPr>
          <p:nvPr/>
        </p:nvSpPr>
        <p:spPr>
          <a:xfrm>
            <a:off x="276622" y="-161926"/>
            <a:ext cx="12385830" cy="1090938"/>
          </a:xfrm>
          <a:prstGeom prst="rect">
            <a:avLst/>
          </a:prstGeom>
        </p:spPr>
        <p:txBody>
          <a:bodyPr anchor="b">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defTabSz="292100">
              <a:lnSpc>
                <a:spcPct val="100000"/>
              </a:lnSpc>
              <a:spcBef>
                <a:spcPts val="1200"/>
              </a:spcBef>
              <a:spcAft>
                <a:spcPts val="200"/>
              </a:spcAft>
              <a:buClr>
                <a:schemeClr val="accent1"/>
              </a:buClr>
              <a:buSzPct val="100000"/>
              <a:defRPr>
                <a:solidFill>
                  <a:srgbClr val="000000"/>
                </a:solidFill>
              </a:defRPr>
            </a:pPr>
            <a:r>
              <a:rPr lang="en-US" sz="3200" dirty="0">
                <a:solidFill>
                  <a:srgbClr val="FFFFFF"/>
                </a:solidFill>
                <a:latin typeface="Helvetica Neue Light"/>
                <a:sym typeface="Helvetica Neue Light"/>
              </a:rPr>
              <a:t>DETECTANDO ANOMALIAS COM MACHINE LEARNING</a:t>
            </a:r>
          </a:p>
        </p:txBody>
      </p:sp>
      <p:sp>
        <p:nvSpPr>
          <p:cNvPr id="12" name="TextBox 11">
            <a:extLst>
              <a:ext uri="{FF2B5EF4-FFF2-40B4-BE49-F238E27FC236}">
                <a16:creationId xmlns:a16="http://schemas.microsoft.com/office/drawing/2014/main" id="{EBF7D701-EBD8-4C83-A431-BC72D3473494}"/>
              </a:ext>
            </a:extLst>
          </p:cNvPr>
          <p:cNvSpPr txBox="1"/>
          <p:nvPr/>
        </p:nvSpPr>
        <p:spPr>
          <a:xfrm>
            <a:off x="276622" y="1181421"/>
            <a:ext cx="1686680"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a:solidFill>
                  <a:schemeClr val="bg1"/>
                </a:solidFill>
              </a:rPr>
              <a:t>DB SCAN</a:t>
            </a:r>
            <a:endParaRPr lang="pt-BR" sz="2400" dirty="0">
              <a:solidFill>
                <a:schemeClr val="bg1"/>
              </a:solidFill>
            </a:endParaRPr>
          </a:p>
        </p:txBody>
      </p:sp>
      <p:sp>
        <p:nvSpPr>
          <p:cNvPr id="4" name="Rectangle 3">
            <a:extLst>
              <a:ext uri="{FF2B5EF4-FFF2-40B4-BE49-F238E27FC236}">
                <a16:creationId xmlns:a16="http://schemas.microsoft.com/office/drawing/2014/main" id="{826C5722-C677-42F2-80FB-C7DB81B2B40B}"/>
              </a:ext>
            </a:extLst>
          </p:cNvPr>
          <p:cNvSpPr/>
          <p:nvPr/>
        </p:nvSpPr>
        <p:spPr>
          <a:xfrm>
            <a:off x="7017027" y="2337426"/>
            <a:ext cx="5174974" cy="2246769"/>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rPr>
              <a:t>Tipo: Cluster por </a:t>
            </a:r>
            <a:r>
              <a:rPr lang="en-US" sz="2000" dirty="0" err="1">
                <a:solidFill>
                  <a:schemeClr val="bg1"/>
                </a:solidFill>
              </a:rPr>
              <a:t>Densidade</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Similar </a:t>
            </a:r>
            <a:r>
              <a:rPr lang="en-US" sz="2000" dirty="0" err="1">
                <a:solidFill>
                  <a:schemeClr val="bg1"/>
                </a:solidFill>
              </a:rPr>
              <a:t>ao</a:t>
            </a:r>
            <a:r>
              <a:rPr lang="en-US" sz="2000" dirty="0">
                <a:solidFill>
                  <a:schemeClr val="bg1"/>
                </a:solidFill>
              </a:rPr>
              <a:t> K-MEANS</a:t>
            </a:r>
          </a:p>
          <a:p>
            <a:pPr marL="342900" indent="-342900">
              <a:buFont typeface="Arial" panose="020B0604020202020204" pitchFamily="34" charset="0"/>
              <a:buChar char="•"/>
            </a:pPr>
            <a:r>
              <a:rPr lang="en-US" sz="2000" dirty="0" err="1">
                <a:solidFill>
                  <a:schemeClr val="bg1"/>
                </a:solidFill>
              </a:rPr>
              <a:t>Não</a:t>
            </a:r>
            <a:r>
              <a:rPr lang="en-US" sz="2000" dirty="0">
                <a:solidFill>
                  <a:schemeClr val="bg1"/>
                </a:solidFill>
              </a:rPr>
              <a:t> </a:t>
            </a:r>
            <a:r>
              <a:rPr lang="en-US" sz="2000" dirty="0" err="1">
                <a:solidFill>
                  <a:schemeClr val="bg1"/>
                </a:solidFill>
              </a:rPr>
              <a:t>retorna</a:t>
            </a:r>
            <a:r>
              <a:rPr lang="en-US" sz="2000" dirty="0">
                <a:solidFill>
                  <a:schemeClr val="bg1"/>
                </a:solidFill>
              </a:rPr>
              <a:t> Score da </a:t>
            </a:r>
            <a:r>
              <a:rPr lang="en-US" sz="2000" dirty="0" err="1">
                <a:solidFill>
                  <a:schemeClr val="bg1"/>
                </a:solidFill>
              </a:rPr>
              <a:t>Anomalia</a:t>
            </a: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Principais</a:t>
            </a:r>
            <a:r>
              <a:rPr lang="en-US" sz="2000" dirty="0">
                <a:solidFill>
                  <a:schemeClr val="bg1"/>
                </a:solidFill>
              </a:rPr>
              <a:t> </a:t>
            </a:r>
            <a:r>
              <a:rPr lang="en-US" sz="2000" dirty="0" err="1">
                <a:solidFill>
                  <a:schemeClr val="bg1"/>
                </a:solidFill>
              </a:rPr>
              <a:t>Parâmetros</a:t>
            </a:r>
            <a:r>
              <a:rPr lang="en-US" sz="2000" dirty="0">
                <a:solidFill>
                  <a:schemeClr val="bg1"/>
                </a:solidFill>
              </a:rPr>
              <a:t>:</a:t>
            </a:r>
          </a:p>
          <a:p>
            <a:pPr marL="800100" lvl="1" indent="-342900">
              <a:buFont typeface="Arial" panose="020B0604020202020204" pitchFamily="34" charset="0"/>
              <a:buChar char="•"/>
            </a:pPr>
            <a:r>
              <a:rPr lang="en-US" sz="2000" dirty="0">
                <a:solidFill>
                  <a:schemeClr val="bg1"/>
                </a:solidFill>
              </a:rPr>
              <a:t>Epsilon</a:t>
            </a:r>
          </a:p>
          <a:p>
            <a:pPr marL="800100" lvl="1" indent="-342900">
              <a:buFont typeface="Arial" panose="020B0604020202020204" pitchFamily="34" charset="0"/>
              <a:buChar char="•"/>
            </a:pPr>
            <a:r>
              <a:rPr lang="en-US" sz="2000" dirty="0">
                <a:solidFill>
                  <a:schemeClr val="bg1"/>
                </a:solidFill>
              </a:rPr>
              <a:t>Min Samples</a:t>
            </a:r>
          </a:p>
          <a:p>
            <a:pPr marL="342900" indent="-342900">
              <a:buFont typeface="Arial" panose="020B0604020202020204" pitchFamily="34" charset="0"/>
              <a:buChar char="•"/>
            </a:pPr>
            <a:endParaRPr lang="pt-BR" sz="2000" dirty="0">
              <a:solidFill>
                <a:schemeClr val="bg1"/>
              </a:solidFill>
            </a:endParaRPr>
          </a:p>
        </p:txBody>
      </p:sp>
      <p:pic>
        <p:nvPicPr>
          <p:cNvPr id="16" name="pasted-image.pdf">
            <a:extLst>
              <a:ext uri="{FF2B5EF4-FFF2-40B4-BE49-F238E27FC236}">
                <a16:creationId xmlns:a16="http://schemas.microsoft.com/office/drawing/2014/main" id="{8E11916C-ABBE-42B4-A00C-3EBC7B29666A}"/>
              </a:ext>
            </a:extLst>
          </p:cNvPr>
          <p:cNvPicPr>
            <a:picLocks noChangeAspect="1"/>
          </p:cNvPicPr>
          <p:nvPr/>
        </p:nvPicPr>
        <p:blipFill>
          <a:blip r:embed="rId2"/>
          <a:stretch>
            <a:fillRect/>
          </a:stretch>
        </p:blipFill>
        <p:spPr>
          <a:xfrm>
            <a:off x="276623" y="6249937"/>
            <a:ext cx="3004072" cy="425628"/>
          </a:xfrm>
          <a:prstGeom prst="rect">
            <a:avLst/>
          </a:prstGeom>
        </p:spPr>
      </p:pic>
      <p:pic>
        <p:nvPicPr>
          <p:cNvPr id="7" name="Picture 6">
            <a:extLst>
              <a:ext uri="{FF2B5EF4-FFF2-40B4-BE49-F238E27FC236}">
                <a16:creationId xmlns:a16="http://schemas.microsoft.com/office/drawing/2014/main" id="{0A81B67B-5D4A-4FA0-A4BE-C7293A2FBC1A}"/>
              </a:ext>
            </a:extLst>
          </p:cNvPr>
          <p:cNvPicPr>
            <a:picLocks noChangeAspect="1"/>
          </p:cNvPicPr>
          <p:nvPr/>
        </p:nvPicPr>
        <p:blipFill>
          <a:blip r:embed="rId4"/>
          <a:stretch>
            <a:fillRect/>
          </a:stretch>
        </p:blipFill>
        <p:spPr>
          <a:xfrm>
            <a:off x="356773" y="1749287"/>
            <a:ext cx="6429375" cy="4038600"/>
          </a:xfrm>
          <a:prstGeom prst="rect">
            <a:avLst/>
          </a:prstGeom>
        </p:spPr>
      </p:pic>
    </p:spTree>
    <p:extLst>
      <p:ext uri="{BB962C8B-B14F-4D97-AF65-F5344CB8AC3E}">
        <p14:creationId xmlns:p14="http://schemas.microsoft.com/office/powerpoint/2010/main" val="3502249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0</TotalTime>
  <Words>370</Words>
  <Application>Microsoft Office PowerPoint</Application>
  <PresentationFormat>Widescreen</PresentationFormat>
  <Paragraphs>80</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Helvetica Light</vt:lpstr>
      <vt:lpstr>Helvetica Neue Light</vt:lpstr>
      <vt:lpstr>Helvetica Neue Medium</vt:lpstr>
      <vt:lpstr>Tw Cen MT</vt:lpstr>
      <vt:lpstr>Tw Cen MT Condensed</vt:lpstr>
      <vt:lpstr>Wingdings</vt:lpstr>
      <vt:lpstr>Wingdings 3</vt:lpstr>
      <vt:lpstr>Integral</vt:lpstr>
      <vt:lpstr>PowerPoint Presentation</vt:lpstr>
      <vt:lpstr>PowerPoint Presentation</vt:lpstr>
      <vt:lpstr>Slide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see code!!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2020-03-03T01:58:48Z</dcterms:created>
  <dcterms:modified xsi:type="dcterms:W3CDTF">2020-03-10T02:22:37Z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